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386" r:id="rId2"/>
    <p:sldId id="385" r:id="rId3"/>
    <p:sldId id="368" r:id="rId4"/>
    <p:sldId id="372" r:id="rId5"/>
    <p:sldId id="364" r:id="rId6"/>
    <p:sldId id="358" r:id="rId7"/>
    <p:sldId id="370" r:id="rId8"/>
    <p:sldId id="374" r:id="rId9"/>
    <p:sldId id="373" r:id="rId10"/>
    <p:sldId id="371" r:id="rId11"/>
    <p:sldId id="369" r:id="rId12"/>
    <p:sldId id="383" r:id="rId13"/>
    <p:sldId id="384" r:id="rId14"/>
    <p:sldId id="387" r:id="rId15"/>
  </p:sldIdLst>
  <p:sldSz cx="9144000" cy="6858000" type="screen4x3"/>
  <p:notesSz cx="9866313" cy="67357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couverture" id="{0C8B31DF-9F5F-4734-88A4-D2A2AB7DC356}">
          <p14:sldIdLst>
            <p14:sldId id="386"/>
            <p14:sldId id="385"/>
            <p14:sldId id="368"/>
            <p14:sldId id="372"/>
          </p14:sldIdLst>
        </p14:section>
        <p14:section name="présentation" id="{7EFBAA43-D1E0-4D5B-BA52-23FD4470A148}">
          <p14:sldIdLst>
            <p14:sldId id="364"/>
            <p14:sldId id="358"/>
            <p14:sldId id="370"/>
            <p14:sldId id="374"/>
            <p14:sldId id="373"/>
            <p14:sldId id="371"/>
            <p14:sldId id="369"/>
            <p14:sldId id="383"/>
            <p14:sldId id="384"/>
            <p14:sldId id="38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CCFF99"/>
    <a:srgbClr val="CCFF66"/>
    <a:srgbClr val="CCFFCC"/>
    <a:srgbClr val="FFE593"/>
    <a:srgbClr val="B48900"/>
    <a:srgbClr val="FFE48F"/>
    <a:srgbClr val="FFD54F"/>
    <a:srgbClr val="E0A9A8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85" autoAdjust="0"/>
    <p:restoredTop sz="94671" autoAdjust="0"/>
  </p:normalViewPr>
  <p:slideViewPr>
    <p:cSldViewPr>
      <p:cViewPr varScale="1">
        <p:scale>
          <a:sx n="102" d="100"/>
          <a:sy n="102" d="100"/>
        </p:scale>
        <p:origin x="49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402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588628" y="0"/>
            <a:ext cx="4275402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2F4AE6-272F-4667-9EF8-EF7D9BDEBEC4}" type="datetimeFigureOut">
              <a:rPr lang="fr-FR" smtClean="0"/>
              <a:t>27/11/2018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6397806"/>
            <a:ext cx="4275402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588628" y="6397806"/>
            <a:ext cx="4275402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C29406-584E-4338-98E3-41453CD2FA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34673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588628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8A2008-65CA-496A-8315-1EE50CC42A8F}" type="datetimeFigureOut">
              <a:rPr lang="fr-BE" smtClean="0"/>
              <a:t>27-11-18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249613" y="504825"/>
            <a:ext cx="3367087" cy="25257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86632" y="3199488"/>
            <a:ext cx="7893050" cy="303109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588628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EBBEB7-2E14-4D69-AD37-8B60EE95DFAC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14748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EBBEB7-2E14-4D69-AD37-8B60EE95DFAC}" type="slidenum">
              <a:rPr lang="fr-BE" smtClean="0"/>
              <a:t>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677584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EBBEB7-2E14-4D69-AD37-8B60EE95DFAC}" type="slidenum">
              <a:rPr lang="fr-BE" smtClean="0"/>
              <a:t>7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841572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In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EBBEB7-2E14-4D69-AD37-8B60EE95DFAC}" type="slidenum">
              <a:rPr lang="fr-BE" smtClean="0"/>
              <a:t>8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015491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EBBEB7-2E14-4D69-AD37-8B60EE95DFAC}" type="slidenum">
              <a:rPr lang="fr-BE" smtClean="0"/>
              <a:t>9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894309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EBBEB7-2E14-4D69-AD37-8B60EE95DFAC}" type="slidenum">
              <a:rPr lang="fr-BE" smtClean="0"/>
              <a:t>11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097433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EBBEB7-2E14-4D69-AD37-8B60EE95DFAC}" type="slidenum">
              <a:rPr lang="fr-BE" smtClean="0"/>
              <a:t>12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334053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EBBEB7-2E14-4D69-AD37-8B60EE95DFAC}" type="slidenum">
              <a:rPr lang="fr-BE" smtClean="0"/>
              <a:t>13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671328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EBBEB7-2E14-4D69-AD37-8B60EE95DFAC}" type="slidenum">
              <a:rPr lang="fr-BE" smtClean="0"/>
              <a:t>14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09478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B2B32-34A4-456F-9A4C-B7807BE654B9}" type="datetimeFigureOut">
              <a:rPr lang="fr-BE" smtClean="0"/>
              <a:t>27-11-18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836C1-8552-47CD-A6B5-0D91AD8F83A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13843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B2B32-34A4-456F-9A4C-B7807BE654B9}" type="datetimeFigureOut">
              <a:rPr lang="fr-BE" smtClean="0"/>
              <a:t>27-11-18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836C1-8552-47CD-A6B5-0D91AD8F83A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77199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B2B32-34A4-456F-9A4C-B7807BE654B9}" type="datetimeFigureOut">
              <a:rPr lang="fr-BE" smtClean="0"/>
              <a:t>27-11-18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836C1-8552-47CD-A6B5-0D91AD8F83A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4152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B2B32-34A4-456F-9A4C-B7807BE654B9}" type="datetimeFigureOut">
              <a:rPr lang="fr-BE" smtClean="0"/>
              <a:t>27-11-18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836C1-8552-47CD-A6B5-0D91AD8F83A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82967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B2B32-34A4-456F-9A4C-B7807BE654B9}" type="datetimeFigureOut">
              <a:rPr lang="fr-BE" smtClean="0"/>
              <a:t>27-11-18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836C1-8552-47CD-A6B5-0D91AD8F83A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51692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B2B32-34A4-456F-9A4C-B7807BE654B9}" type="datetimeFigureOut">
              <a:rPr lang="fr-BE" smtClean="0"/>
              <a:t>27-11-18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836C1-8552-47CD-A6B5-0D91AD8F83A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54186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B2B32-34A4-456F-9A4C-B7807BE654B9}" type="datetimeFigureOut">
              <a:rPr lang="fr-BE" smtClean="0"/>
              <a:t>27-11-18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836C1-8552-47CD-A6B5-0D91AD8F83A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64891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B2B32-34A4-456F-9A4C-B7807BE654B9}" type="datetimeFigureOut">
              <a:rPr lang="fr-BE" smtClean="0"/>
              <a:t>27-11-18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836C1-8552-47CD-A6B5-0D91AD8F83A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13445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B2B32-34A4-456F-9A4C-B7807BE654B9}" type="datetimeFigureOut">
              <a:rPr lang="fr-BE" smtClean="0"/>
              <a:t>27-11-18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836C1-8552-47CD-A6B5-0D91AD8F83A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36258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B2B32-34A4-456F-9A4C-B7807BE654B9}" type="datetimeFigureOut">
              <a:rPr lang="fr-BE" smtClean="0"/>
              <a:t>27-11-18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836C1-8552-47CD-A6B5-0D91AD8F83A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49311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B2B32-34A4-456F-9A4C-B7807BE654B9}" type="datetimeFigureOut">
              <a:rPr lang="fr-BE" smtClean="0"/>
              <a:t>27-11-18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836C1-8552-47CD-A6B5-0D91AD8F83A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27209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7B2B32-34A4-456F-9A4C-B7807BE654B9}" type="datetimeFigureOut">
              <a:rPr lang="fr-BE" smtClean="0"/>
              <a:t>27-11-18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A836C1-8552-47CD-A6B5-0D91AD8F83A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30027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BE" sz="3600" b="1" dirty="0"/>
              <a:t>Forum </a:t>
            </a:r>
            <a:r>
              <a:rPr lang="fr-BE" sz="3600" b="1" dirty="0" err="1" smtClean="0"/>
              <a:t>assocs-acad</a:t>
            </a:r>
            <a:r>
              <a:rPr lang="fr-BE" sz="3600" b="1" dirty="0" smtClean="0"/>
              <a:t> /01</a:t>
            </a:r>
            <a:endParaRPr lang="fr-FR" sz="36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42392" y="1628800"/>
            <a:ext cx="8229600" cy="4525963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b="1" u="sng" dirty="0"/>
              <a:t>Ordre du jour 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2800" dirty="0" smtClean="0"/>
              <a:t>Présentation Associations 21 et projet, intentions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2800" dirty="0" smtClean="0"/>
              <a:t>Objectifs du Forum </a:t>
            </a:r>
            <a:r>
              <a:rPr lang="fr-FR" altLang="fr-FR" sz="2800" dirty="0" err="1" smtClean="0"/>
              <a:t>assoc</a:t>
            </a:r>
            <a:r>
              <a:rPr lang="fr-FR" altLang="fr-FR" sz="2800" dirty="0" smtClean="0"/>
              <a:t>-académiques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2800" dirty="0" smtClean="0"/>
              <a:t>Cadre des Rencontres ICI</a:t>
            </a:r>
            <a:endParaRPr lang="fr-FR" altLang="fr-FR" sz="2800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2800" dirty="0" smtClean="0"/>
              <a:t>Implication de l'</a:t>
            </a:r>
            <a:r>
              <a:rPr lang="fr-FR" altLang="fr-FR" sz="2800" dirty="0" err="1" smtClean="0"/>
              <a:t>UNAmur</a:t>
            </a:r>
            <a:r>
              <a:rPr lang="fr-FR" altLang="fr-FR" sz="2800" dirty="0" smtClean="0"/>
              <a:t> : logistique, scientifique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2800" dirty="0" smtClean="0"/>
              <a:t>Comité de pilotage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2800" dirty="0" smtClean="0"/>
              <a:t>Résultats du questionnaire aux </a:t>
            </a:r>
            <a:r>
              <a:rPr lang="fr-FR" altLang="fr-FR" sz="2800" dirty="0" err="1" smtClean="0"/>
              <a:t>assocs</a:t>
            </a:r>
            <a:endParaRPr lang="fr-FR" altLang="fr-FR" sz="2800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2800" dirty="0" smtClean="0"/>
              <a:t>Formulaire pour les chercheurs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2800" dirty="0" smtClean="0"/>
              <a:t>Programme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2800" dirty="0" smtClean="0"/>
              <a:t>Ce qu’il ne faut pas programmer: </a:t>
            </a:r>
            <a:r>
              <a:rPr lang="fr-FR" altLang="fr-FR" sz="2800" dirty="0" err="1" smtClean="0"/>
              <a:t>cf</a:t>
            </a:r>
            <a:r>
              <a:rPr lang="fr-FR" altLang="fr-FR" sz="2800" dirty="0" smtClean="0"/>
              <a:t> séminaire EFDD/IDD</a:t>
            </a:r>
            <a:endParaRPr lang="fr-FR" altLang="fr-FR" sz="2800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2800" dirty="0" smtClean="0"/>
              <a:t>Save-the-date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2800" dirty="0" smtClean="0"/>
              <a:t>Planning</a:t>
            </a:r>
            <a:endParaRPr lang="fr-FR" altLang="fr-FR" sz="2800" dirty="0"/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317256"/>
            <a:ext cx="3772669" cy="1151126"/>
          </a:xfrm>
          <a:prstGeom prst="rect">
            <a:avLst/>
          </a:prstGeom>
        </p:spPr>
      </p:pic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-4339636"/>
            <a:ext cx="264816" cy="8679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fr-FR" altLang="fr-FR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fr-FR" altLang="fr-FR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fr-FR" altLang="fr-FR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fr-FR" altLang="fr-FR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fr-FR" altLang="fr-FR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fr-FR" altLang="fr-FR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fr-FR" altLang="fr-FR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fr-FR" altLang="fr-FR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fr-FR" altLang="fr-FR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fr-FR" altLang="fr-FR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fr-FR" altLang="fr-FR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fr-FR" altLang="fr-FR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fr-FR" altLang="fr-FR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fr-FR" altLang="fr-FR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fr-FR" altLang="fr-FR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4183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BE" sz="3600" b="1" dirty="0"/>
              <a:t>Forum </a:t>
            </a:r>
            <a:r>
              <a:rPr lang="fr-BE" sz="3600" b="1" dirty="0" err="1" smtClean="0"/>
              <a:t>assocs-acad</a:t>
            </a:r>
            <a:r>
              <a:rPr lang="fr-BE" sz="3600" b="1" dirty="0" smtClean="0"/>
              <a:t> /10</a:t>
            </a:r>
            <a:endParaRPr lang="fr-FR" sz="36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42392" y="1628800"/>
            <a:ext cx="8229600" cy="4525963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txBody>
          <a:bodyPr>
            <a:normAutofit fontScale="92500" lnSpcReduction="20000"/>
          </a:bodyPr>
          <a:lstStyle/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fr-FR" altLang="fr-FR" b="1" dirty="0" smtClean="0"/>
              <a:t>Implication des acteurs académiques: </a:t>
            </a:r>
          </a:p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altLang="fr-FR" sz="2600" b="1" dirty="0" smtClean="0"/>
              <a:t>UCL:</a:t>
            </a:r>
            <a:r>
              <a:rPr lang="fr-FR" altLang="fr-FR" sz="2600" dirty="0" smtClean="0"/>
              <a:t> LP Transition – Etienne Verhaegen</a:t>
            </a:r>
          </a:p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altLang="fr-FR" sz="2600" b="1" dirty="0" smtClean="0"/>
              <a:t>ULB:</a:t>
            </a:r>
            <a:r>
              <a:rPr lang="fr-FR" altLang="fr-FR" sz="2600" dirty="0" smtClean="0"/>
              <a:t> IGEAT – Tom </a:t>
            </a:r>
            <a:r>
              <a:rPr lang="fr-FR" altLang="fr-FR" sz="2600" dirty="0" err="1" smtClean="0"/>
              <a:t>Bauler</a:t>
            </a:r>
            <a:r>
              <a:rPr lang="fr-FR" altLang="fr-FR" sz="2600" dirty="0" smtClean="0"/>
              <a:t>, Edwin </a:t>
            </a:r>
            <a:r>
              <a:rPr lang="fr-FR" altLang="fr-FR" sz="2600" dirty="0" err="1" smtClean="0"/>
              <a:t>Zaccai</a:t>
            </a:r>
            <a:endParaRPr lang="fr-FR" altLang="fr-FR" sz="2600" dirty="0" smtClean="0"/>
          </a:p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altLang="fr-FR" sz="2600" b="1" dirty="0" err="1" smtClean="0"/>
              <a:t>Unamur</a:t>
            </a:r>
            <a:r>
              <a:rPr lang="fr-FR" altLang="fr-FR" sz="2600" b="1" dirty="0" smtClean="0"/>
              <a:t> :</a:t>
            </a:r>
          </a:p>
          <a:p>
            <a:pPr lvl="1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altLang="fr-FR" sz="2600" dirty="0" smtClean="0"/>
              <a:t>Vice-rectrice Isabelle Parmentier : OK pour locaux (frais facturés) </a:t>
            </a:r>
          </a:p>
          <a:p>
            <a:pPr lvl="1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altLang="fr-FR" sz="2600" dirty="0" smtClean="0"/>
              <a:t>Sophie </a:t>
            </a:r>
            <a:r>
              <a:rPr lang="fr-FR" altLang="fr-FR" sz="2600" dirty="0" err="1" smtClean="0"/>
              <a:t>Béreau</a:t>
            </a:r>
            <a:r>
              <a:rPr lang="fr-FR" altLang="fr-FR" sz="2600" dirty="0" smtClean="0"/>
              <a:t>, Nicolas </a:t>
            </a:r>
            <a:r>
              <a:rPr lang="fr-FR" altLang="fr-FR" sz="2600" dirty="0" err="1" smtClean="0"/>
              <a:t>Dendoncker</a:t>
            </a:r>
            <a:r>
              <a:rPr lang="fr-FR" altLang="fr-FR" sz="2600" dirty="0" smtClean="0"/>
              <a:t>, Johan </a:t>
            </a:r>
            <a:r>
              <a:rPr lang="fr-FR" altLang="fr-FR" sz="2600" dirty="0" err="1" smtClean="0"/>
              <a:t>Yans</a:t>
            </a:r>
            <a:r>
              <a:rPr lang="fr-FR" altLang="fr-FR" sz="2600" dirty="0" smtClean="0"/>
              <a:t>, Nicola </a:t>
            </a:r>
            <a:r>
              <a:rPr lang="fr-FR" altLang="fr-FR" sz="2600" dirty="0" err="1" smtClean="0"/>
              <a:t>Virone</a:t>
            </a:r>
            <a:r>
              <a:rPr lang="fr-FR" altLang="fr-FR" sz="2600" dirty="0" smtClean="0"/>
              <a:t>, GUT (groupe </a:t>
            </a:r>
            <a:r>
              <a:rPr lang="fr-FR" altLang="fr-FR" sz="2600" dirty="0" err="1" smtClean="0"/>
              <a:t>Unamur</a:t>
            </a:r>
            <a:r>
              <a:rPr lang="fr-FR" altLang="fr-FR" sz="2600" dirty="0" smtClean="0"/>
              <a:t> en Transition)</a:t>
            </a:r>
          </a:p>
          <a:p>
            <a:pPr lvl="1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altLang="fr-FR" sz="2600" dirty="0" smtClean="0"/>
              <a:t>Emeline De </a:t>
            </a:r>
            <a:r>
              <a:rPr lang="fr-FR" altLang="fr-FR" sz="2600" dirty="0" err="1" smtClean="0"/>
              <a:t>Bouver</a:t>
            </a:r>
            <a:r>
              <a:rPr lang="fr-FR" altLang="fr-FR" sz="2600" dirty="0" smtClean="0"/>
              <a:t> = FUCID (</a:t>
            </a:r>
            <a:r>
              <a:rPr lang="fr-FR" altLang="fr-FR" sz="2600" dirty="0" smtClean="0">
                <a:sym typeface="Wingdings" panose="05000000000000000000" pitchFamily="2" charset="2"/>
              </a:rPr>
              <a:t> fin </a:t>
            </a:r>
            <a:r>
              <a:rPr lang="fr-FR" altLang="fr-FR" sz="2600" dirty="0" err="1" smtClean="0">
                <a:sym typeface="Wingdings" panose="05000000000000000000" pitchFamily="2" charset="2"/>
              </a:rPr>
              <a:t>déc</a:t>
            </a:r>
            <a:r>
              <a:rPr lang="fr-FR" altLang="fr-FR" sz="2600" dirty="0" smtClean="0">
                <a:sym typeface="Wingdings" panose="05000000000000000000" pitchFamily="2" charset="2"/>
              </a:rPr>
              <a:t>)</a:t>
            </a:r>
          </a:p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altLang="fr-FR" sz="2600" b="1" dirty="0" smtClean="0">
                <a:sym typeface="Wingdings" panose="05000000000000000000" pitchFamily="2" charset="2"/>
              </a:rPr>
              <a:t>Liège :</a:t>
            </a:r>
            <a:r>
              <a:rPr lang="fr-FR" altLang="fr-FR" sz="2600" dirty="0" smtClean="0">
                <a:sym typeface="Wingdings" panose="05000000000000000000" pitchFamily="2" charset="2"/>
              </a:rPr>
              <a:t> Kevin Maréchal (</a:t>
            </a:r>
            <a:r>
              <a:rPr lang="fr-FR" altLang="fr-FR" sz="2600" dirty="0" err="1" smtClean="0">
                <a:sym typeface="Wingdings" panose="05000000000000000000" pitchFamily="2" charset="2"/>
              </a:rPr>
              <a:t>Uliège</a:t>
            </a:r>
            <a:r>
              <a:rPr lang="fr-FR" altLang="fr-FR" sz="2600" smtClean="0">
                <a:sym typeface="Wingdings" panose="05000000000000000000" pitchFamily="2" charset="2"/>
              </a:rPr>
              <a:t>), </a:t>
            </a:r>
            <a:r>
              <a:rPr lang="fr-FR" altLang="fr-FR" sz="2600" dirty="0" smtClean="0">
                <a:sym typeface="Wingdings" panose="05000000000000000000" pitchFamily="2" charset="2"/>
              </a:rPr>
              <a:t>Robin </a:t>
            </a:r>
            <a:r>
              <a:rPr lang="fr-FR" altLang="fr-FR" sz="2600" dirty="0" err="1" smtClean="0">
                <a:sym typeface="Wingdings" panose="05000000000000000000" pitchFamily="2" charset="2"/>
              </a:rPr>
              <a:t>Hublart</a:t>
            </a:r>
            <a:r>
              <a:rPr lang="fr-FR" altLang="fr-FR" sz="2600" dirty="0" smtClean="0">
                <a:sym typeface="Wingdings" panose="05000000000000000000" pitchFamily="2" charset="2"/>
              </a:rPr>
              <a:t> (</a:t>
            </a:r>
            <a:r>
              <a:rPr lang="fr-FR" altLang="fr-FR" sz="2600" dirty="0" err="1" smtClean="0">
                <a:sym typeface="Wingdings" panose="05000000000000000000" pitchFamily="2" charset="2"/>
              </a:rPr>
              <a:t>Helmo</a:t>
            </a:r>
            <a:r>
              <a:rPr lang="fr-FR" altLang="fr-FR" sz="2600" dirty="0" smtClean="0">
                <a:sym typeface="Wingdings" panose="05000000000000000000" pitchFamily="2" charset="2"/>
              </a:rPr>
              <a:t>)</a:t>
            </a:r>
          </a:p>
          <a:p>
            <a:pPr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altLang="fr-FR" sz="2600" b="1" dirty="0" err="1" smtClean="0">
                <a:sym typeface="Wingdings" panose="05000000000000000000" pitchFamily="2" charset="2"/>
              </a:rPr>
              <a:t>Umons</a:t>
            </a:r>
            <a:r>
              <a:rPr lang="fr-FR" altLang="fr-FR" sz="2600" b="1" dirty="0" smtClean="0">
                <a:sym typeface="Wingdings" panose="05000000000000000000" pitchFamily="2" charset="2"/>
              </a:rPr>
              <a:t> :</a:t>
            </a:r>
            <a:r>
              <a:rPr lang="fr-FR" altLang="fr-FR" sz="2600" dirty="0" smtClean="0">
                <a:sym typeface="Wingdings" panose="05000000000000000000" pitchFamily="2" charset="2"/>
              </a:rPr>
              <a:t> Recteur Philippe Dubois, Marc Labie vice-recteur (via Anne-Sophie </a:t>
            </a:r>
            <a:r>
              <a:rPr lang="fr-FR" altLang="fr-FR" sz="2600" dirty="0" err="1" smtClean="0">
                <a:sym typeface="Wingdings" panose="05000000000000000000" pitchFamily="2" charset="2"/>
              </a:rPr>
              <a:t>Dubrux</a:t>
            </a:r>
            <a:r>
              <a:rPr lang="fr-FR" altLang="fr-FR" sz="2600" dirty="0" smtClean="0">
                <a:sym typeface="Wingdings" panose="05000000000000000000" pitchFamily="2" charset="2"/>
              </a:rPr>
              <a:t> ( 17/12/18)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fr-FR" altLang="fr-FR" sz="26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317256"/>
            <a:ext cx="3772669" cy="1151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512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BE" sz="3600" b="1" dirty="0" smtClean="0"/>
              <a:t>Forum </a:t>
            </a:r>
            <a:r>
              <a:rPr lang="fr-BE" sz="3600" b="1" dirty="0" err="1" smtClean="0"/>
              <a:t>assocs-acad</a:t>
            </a:r>
            <a:r>
              <a:rPr lang="fr-BE" sz="3600" b="1" dirty="0" smtClean="0"/>
              <a:t> /11</a:t>
            </a:r>
            <a:endParaRPr lang="fr-BE" sz="3600" b="1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317256"/>
            <a:ext cx="3772669" cy="1151126"/>
          </a:xfrm>
          <a:prstGeom prst="rect">
            <a:avLst/>
          </a:prstGeom>
        </p:spPr>
      </p:pic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440915"/>
            <a:ext cx="8229600" cy="4525963"/>
          </a:xfr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 smtClean="0"/>
              <a:t>1ers enseignements du sondage </a:t>
            </a:r>
            <a:r>
              <a:rPr lang="fr-FR" b="1" dirty="0" err="1" smtClean="0"/>
              <a:t>assocs</a:t>
            </a:r>
            <a:r>
              <a:rPr lang="fr-FR" b="1" dirty="0" smtClean="0"/>
              <a:t>:</a:t>
            </a:r>
          </a:p>
          <a:p>
            <a:r>
              <a:rPr lang="fr-FR" sz="2400" dirty="0" smtClean="0"/>
              <a:t>Les premiers répondants au questionnaire ne sont pas les « </a:t>
            </a:r>
            <a:r>
              <a:rPr lang="fr-FR" sz="2400" dirty="0" err="1" smtClean="0"/>
              <a:t>usual</a:t>
            </a:r>
            <a:r>
              <a:rPr lang="fr-FR" sz="2400" dirty="0" smtClean="0"/>
              <a:t> suspects » du DD et de la transition! Ex acteurs culturels </a:t>
            </a:r>
            <a:r>
              <a:rPr lang="fr-FR" sz="2400" dirty="0" smtClean="0">
                <a:sym typeface="Wingdings" panose="05000000000000000000" pitchFamily="2" charset="2"/>
              </a:rPr>
              <a:t> des </a:t>
            </a:r>
            <a:r>
              <a:rPr lang="fr-FR" sz="2400" b="1" dirty="0" smtClean="0">
                <a:sym typeface="Wingdings" panose="05000000000000000000" pitchFamily="2" charset="2"/>
              </a:rPr>
              <a:t>secteurs variés</a:t>
            </a:r>
            <a:r>
              <a:rPr lang="fr-FR" sz="2400" dirty="0" smtClean="0">
                <a:sym typeface="Wingdings" panose="05000000000000000000" pitchFamily="2" charset="2"/>
              </a:rPr>
              <a:t> s’intéressent à la démarche.</a:t>
            </a:r>
          </a:p>
          <a:p>
            <a:r>
              <a:rPr lang="fr-FR" sz="2400" dirty="0" smtClean="0"/>
              <a:t>Les témoignages pressentis permettront de mettre </a:t>
            </a:r>
            <a:r>
              <a:rPr lang="fr-FR" sz="2400" dirty="0"/>
              <a:t>en évidence la </a:t>
            </a:r>
            <a:r>
              <a:rPr lang="fr-FR" sz="2400" b="1" dirty="0"/>
              <a:t>plus-value du partenariat </a:t>
            </a:r>
            <a:r>
              <a:rPr lang="fr-FR" sz="2400" dirty="0"/>
              <a:t>Assoc/</a:t>
            </a:r>
            <a:r>
              <a:rPr lang="fr-FR" sz="2400" dirty="0" err="1"/>
              <a:t>Acad</a:t>
            </a:r>
            <a:r>
              <a:rPr lang="fr-FR" sz="2400" dirty="0"/>
              <a:t> dans des recherches émanant de différents secteurs, et selon </a:t>
            </a:r>
            <a:r>
              <a:rPr lang="fr-FR" sz="2400" b="1" dirty="0"/>
              <a:t>diverses méthodologies. </a:t>
            </a:r>
            <a:endParaRPr lang="fr-FR" sz="2400" b="1" dirty="0" smtClean="0"/>
          </a:p>
          <a:p>
            <a:r>
              <a:rPr lang="fr-FR" sz="2400" b="1" dirty="0" smtClean="0"/>
              <a:t>La transition n’est pas qu’une méthode: </a:t>
            </a:r>
            <a:r>
              <a:rPr lang="fr-FR" sz="2400" dirty="0" smtClean="0"/>
              <a:t>il faut un contenu et une direction… Et des critères d’éligibilité de la recherche (utilité sociale / </a:t>
            </a:r>
            <a:r>
              <a:rPr lang="fr-FR" sz="2400" dirty="0" err="1" smtClean="0"/>
              <a:t>enviro</a:t>
            </a:r>
            <a:r>
              <a:rPr lang="fr-FR" sz="2400" dirty="0" smtClean="0"/>
              <a:t>) pour les financements publics?</a:t>
            </a:r>
            <a:endParaRPr lang="fr-FR" sz="2400" dirty="0"/>
          </a:p>
          <a:p>
            <a:pPr lvl="1"/>
            <a:endParaRPr lang="fr-FR" b="1" dirty="0"/>
          </a:p>
          <a:p>
            <a:pPr lvl="1"/>
            <a:endParaRPr lang="fr-FR" b="1" dirty="0" smtClean="0"/>
          </a:p>
        </p:txBody>
      </p:sp>
    </p:spTree>
    <p:extLst>
      <p:ext uri="{BB962C8B-B14F-4D97-AF65-F5344CB8AC3E}">
        <p14:creationId xmlns:p14="http://schemas.microsoft.com/office/powerpoint/2010/main" val="2900459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BE" sz="3600" b="1" dirty="0" smtClean="0"/>
              <a:t>Forum </a:t>
            </a:r>
            <a:r>
              <a:rPr lang="fr-BE" sz="3600" b="1" dirty="0" err="1" smtClean="0"/>
              <a:t>assocs-acad</a:t>
            </a:r>
            <a:r>
              <a:rPr lang="fr-BE" sz="3600" b="1" dirty="0" smtClean="0"/>
              <a:t> /12</a:t>
            </a:r>
            <a:endParaRPr lang="fr-BE" sz="3600" b="1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317256"/>
            <a:ext cx="3772669" cy="1151126"/>
          </a:xfrm>
          <a:prstGeom prst="rect">
            <a:avLst/>
          </a:prstGeom>
        </p:spPr>
      </p:pic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440915"/>
            <a:ext cx="8229600" cy="4525963"/>
          </a:xfrm>
          <a:gradFill flip="none" rotWithShape="1">
            <a:gsLst>
              <a:gs pos="0">
                <a:schemeClr val="accent6">
                  <a:lumMod val="5000"/>
                  <a:lumOff val="95000"/>
                </a:schemeClr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 smtClean="0"/>
              <a:t>1ers enseignements (suite):</a:t>
            </a:r>
          </a:p>
          <a:p>
            <a:r>
              <a:rPr lang="fr-FR" sz="2400" b="1" dirty="0" smtClean="0"/>
              <a:t>Besoins: </a:t>
            </a:r>
          </a:p>
          <a:p>
            <a:pPr lvl="1"/>
            <a:r>
              <a:rPr lang="fr-FR" sz="2000" dirty="0" smtClean="0"/>
              <a:t>analyse réflexive: objectiver l’impact / l’incidence politique des actions des </a:t>
            </a:r>
            <a:r>
              <a:rPr lang="fr-FR" sz="2000" dirty="0" err="1" smtClean="0"/>
              <a:t>assocs</a:t>
            </a:r>
            <a:r>
              <a:rPr lang="fr-FR" sz="2000" dirty="0" smtClean="0"/>
              <a:t>, les améliorer, stimuler, accompagner / réorienter.</a:t>
            </a:r>
          </a:p>
          <a:p>
            <a:pPr lvl="1"/>
            <a:r>
              <a:rPr lang="fr-FR" sz="2000" dirty="0" smtClean="0"/>
              <a:t>Asseoir notre légitimité, renforcer notre message</a:t>
            </a:r>
          </a:p>
          <a:p>
            <a:pPr lvl="1"/>
            <a:r>
              <a:rPr lang="fr-FR" sz="2000" dirty="0" smtClean="0"/>
              <a:t>Co-construire des réponses aux défis DD</a:t>
            </a:r>
          </a:p>
          <a:p>
            <a:r>
              <a:rPr lang="fr-FR" sz="2400" b="1" dirty="0" smtClean="0"/>
              <a:t>Comment interagir?</a:t>
            </a:r>
          </a:p>
          <a:p>
            <a:pPr lvl="1"/>
            <a:r>
              <a:rPr lang="fr-FR" sz="2000" dirty="0" smtClean="0"/>
              <a:t>Recherches actions, focus groupes, laboratoires expérimentaux</a:t>
            </a:r>
          </a:p>
          <a:p>
            <a:pPr lvl="1"/>
            <a:r>
              <a:rPr lang="fr-FR" sz="2000" dirty="0" smtClean="0"/>
              <a:t>Discussions, intelligence collective, croisement savoirs (</a:t>
            </a:r>
            <a:r>
              <a:rPr lang="fr-FR" sz="2000" dirty="0" err="1" smtClean="0"/>
              <a:t>e.a</a:t>
            </a:r>
            <a:r>
              <a:rPr lang="fr-FR" sz="2000" dirty="0" smtClean="0"/>
              <a:t>. personnes en situation de pauvreté)</a:t>
            </a:r>
          </a:p>
          <a:p>
            <a:pPr lvl="1"/>
            <a:r>
              <a:rPr lang="fr-FR" sz="2000" dirty="0" smtClean="0"/>
              <a:t>Agenda 2030 et 17 ODD = baromètre!</a:t>
            </a:r>
            <a:endParaRPr lang="fr-FR" sz="2000" dirty="0"/>
          </a:p>
          <a:p>
            <a:pPr lvl="1"/>
            <a:endParaRPr lang="fr-FR" b="1" dirty="0" smtClean="0"/>
          </a:p>
        </p:txBody>
      </p:sp>
    </p:spTree>
    <p:extLst>
      <p:ext uri="{BB962C8B-B14F-4D97-AF65-F5344CB8AC3E}">
        <p14:creationId xmlns:p14="http://schemas.microsoft.com/office/powerpoint/2010/main" val="1750057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BE" sz="3600" b="1" dirty="0" smtClean="0"/>
              <a:t>Forum </a:t>
            </a:r>
            <a:r>
              <a:rPr lang="fr-BE" sz="3600" b="1" dirty="0" err="1" smtClean="0"/>
              <a:t>assocs-acad</a:t>
            </a:r>
            <a:r>
              <a:rPr lang="fr-BE" sz="3600" b="1" dirty="0" smtClean="0"/>
              <a:t> /13</a:t>
            </a:r>
            <a:endParaRPr lang="fr-BE" sz="3600" b="1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317256"/>
            <a:ext cx="3772669" cy="1151126"/>
          </a:xfrm>
          <a:prstGeom prst="rect">
            <a:avLst/>
          </a:prstGeom>
        </p:spPr>
      </p:pic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440915"/>
            <a:ext cx="8229600" cy="4525963"/>
          </a:xfr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 smtClean="0"/>
              <a:t>1ers enseignements (fin):</a:t>
            </a:r>
          </a:p>
          <a:p>
            <a:r>
              <a:rPr lang="fr-FR" sz="2400" b="1" dirty="0" smtClean="0"/>
              <a:t>Expérience: </a:t>
            </a:r>
          </a:p>
          <a:p>
            <a:pPr lvl="1"/>
            <a:r>
              <a:rPr lang="fr-FR" sz="2000" dirty="0" smtClean="0"/>
              <a:t>Ont déjà participé à des recherches: ¾ des répondants </a:t>
            </a:r>
            <a:r>
              <a:rPr lang="fr-FR" sz="2000" dirty="0" smtClean="0">
                <a:sym typeface="Wingdings" panose="05000000000000000000" pitchFamily="2" charset="2"/>
              </a:rPr>
              <a:t> exemples</a:t>
            </a:r>
            <a:endParaRPr lang="fr-FR" sz="2000" dirty="0" smtClean="0"/>
          </a:p>
          <a:p>
            <a:pPr lvl="1"/>
            <a:r>
              <a:rPr lang="fr-FR" sz="2000" dirty="0" smtClean="0"/>
              <a:t>Des associatifs étaient avant des chercheurs!</a:t>
            </a:r>
          </a:p>
          <a:p>
            <a:r>
              <a:rPr lang="fr-FR" sz="2400" b="1" dirty="0" smtClean="0"/>
              <a:t>Attentes:</a:t>
            </a:r>
          </a:p>
          <a:p>
            <a:pPr lvl="1"/>
            <a:r>
              <a:rPr lang="fr-FR" sz="2000" dirty="0" smtClean="0"/>
              <a:t>Faire remonter les expériences de terrain, valoriser des expériences empiriques, soutien </a:t>
            </a:r>
            <a:r>
              <a:rPr lang="fr-FR" sz="2000" dirty="0" smtClean="0">
                <a:sym typeface="Wingdings" panose="05000000000000000000" pitchFamily="2" charset="2"/>
              </a:rPr>
              <a:t> débat public</a:t>
            </a:r>
            <a:endParaRPr lang="fr-FR" sz="2000" dirty="0" smtClean="0"/>
          </a:p>
          <a:p>
            <a:pPr lvl="1"/>
            <a:r>
              <a:rPr lang="fr-FR" sz="2000" dirty="0" err="1" smtClean="0"/>
              <a:t>Méthodo</a:t>
            </a:r>
            <a:r>
              <a:rPr lang="fr-FR" sz="2000" dirty="0" smtClean="0"/>
              <a:t> : améliorer les récoltes de données</a:t>
            </a:r>
          </a:p>
          <a:p>
            <a:pPr lvl="1"/>
            <a:r>
              <a:rPr lang="fr-FR" sz="2000" dirty="0" smtClean="0"/>
              <a:t>Rigueur: cadre théorique + observation participative du terrain</a:t>
            </a:r>
          </a:p>
          <a:p>
            <a:pPr lvl="1"/>
            <a:r>
              <a:rPr lang="fr-FR" sz="2000" dirty="0" smtClean="0"/>
              <a:t>Plus d’échanges entre les 2 mondes</a:t>
            </a:r>
          </a:p>
          <a:p>
            <a:pPr lvl="1"/>
            <a:r>
              <a:rPr lang="fr-FR" sz="2000" dirty="0" smtClean="0"/>
              <a:t>Résultats accessibles et compréhensibles </a:t>
            </a:r>
            <a:r>
              <a:rPr lang="fr-FR" sz="2000" dirty="0" smtClean="0">
                <a:sym typeface="Wingdings" panose="05000000000000000000" pitchFamily="2" charset="2"/>
              </a:rPr>
              <a:t> vulgarisation</a:t>
            </a:r>
            <a:endParaRPr lang="fr-FR" sz="2000" dirty="0" smtClean="0"/>
          </a:p>
          <a:p>
            <a:pPr lvl="1"/>
            <a:endParaRPr lang="fr-FR" b="1" dirty="0" smtClean="0"/>
          </a:p>
        </p:txBody>
      </p:sp>
    </p:spTree>
    <p:extLst>
      <p:ext uri="{BB962C8B-B14F-4D97-AF65-F5344CB8AC3E}">
        <p14:creationId xmlns:p14="http://schemas.microsoft.com/office/powerpoint/2010/main" val="1491416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3600" b="1" dirty="0" smtClean="0"/>
              <a:t>Séminaire EFDD/IDD 19/01/19</a:t>
            </a:r>
            <a:endParaRPr lang="fr-BE" sz="3600" b="1" dirty="0"/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340768"/>
            <a:ext cx="7417315" cy="5403564"/>
          </a:xfr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2066816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BE" sz="3600" b="1" dirty="0" smtClean="0"/>
              <a:t>Forum </a:t>
            </a:r>
            <a:r>
              <a:rPr lang="fr-BE" sz="3600" b="1" dirty="0" err="1" smtClean="0"/>
              <a:t>assocs-acad</a:t>
            </a:r>
            <a:r>
              <a:rPr lang="fr-BE" sz="3600" b="1" dirty="0" smtClean="0"/>
              <a:t> /02</a:t>
            </a:r>
            <a:endParaRPr lang="fr-BE" sz="3600" b="1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317256"/>
            <a:ext cx="3772669" cy="1151126"/>
          </a:xfrm>
          <a:prstGeom prst="rect">
            <a:avLst/>
          </a:prstGeom>
        </p:spPr>
      </p:pic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440915"/>
            <a:ext cx="8229600" cy="452596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dirty="0">
                <a:sym typeface="Wingdings" panose="05000000000000000000" pitchFamily="2" charset="2"/>
              </a:rPr>
              <a:t>Associations </a:t>
            </a:r>
            <a:r>
              <a:rPr lang="fr-FR" dirty="0" smtClean="0">
                <a:sym typeface="Wingdings" panose="05000000000000000000" pitchFamily="2" charset="2"/>
              </a:rPr>
              <a:t>21, plateforme d’associations pour le développement durable, </a:t>
            </a:r>
            <a:r>
              <a:rPr lang="fr-FR" dirty="0">
                <a:sym typeface="Wingdings" panose="05000000000000000000" pitchFamily="2" charset="2"/>
              </a:rPr>
              <a:t>propose l’organisation conjointe d’</a:t>
            </a:r>
            <a:r>
              <a:rPr lang="fr-FR" dirty="0"/>
              <a:t>un </a:t>
            </a:r>
            <a:r>
              <a:rPr lang="fr-FR" b="1" dirty="0"/>
              <a:t>forum </a:t>
            </a:r>
            <a:r>
              <a:rPr lang="fr-FR" b="1" dirty="0" smtClean="0"/>
              <a:t>associations-académiques </a:t>
            </a:r>
            <a:r>
              <a:rPr lang="fr-FR" dirty="0"/>
              <a:t>pour échanger sur les </a:t>
            </a:r>
            <a:r>
              <a:rPr lang="fr-FR" b="1" dirty="0"/>
              <a:t>besoins, possibles partenariats et projets </a:t>
            </a:r>
            <a:r>
              <a:rPr lang="fr-FR" dirty="0"/>
              <a:t>de recherche dédiée au développement durable et à la transition. </a:t>
            </a:r>
            <a:endParaRPr lang="fr-BE" dirty="0"/>
          </a:p>
          <a:p>
            <a:pPr marL="0" indent="0">
              <a:buNone/>
            </a:pPr>
            <a:r>
              <a:rPr lang="fr-FR" dirty="0"/>
              <a:t/>
            </a:r>
            <a:br>
              <a:rPr lang="fr-FR" dirty="0"/>
            </a:br>
            <a:r>
              <a:rPr lang="fr-FR" b="1" dirty="0" smtClean="0"/>
              <a:t>Contexte: </a:t>
            </a:r>
          </a:p>
          <a:p>
            <a:r>
              <a:rPr lang="fr-FR" dirty="0" smtClean="0"/>
              <a:t>dans </a:t>
            </a:r>
            <a:r>
              <a:rPr lang="fr-FR" dirty="0"/>
              <a:t>le cadre des </a:t>
            </a:r>
            <a:r>
              <a:rPr lang="fr-FR" b="1" dirty="0"/>
              <a:t>Rencontres </a:t>
            </a:r>
            <a:r>
              <a:rPr lang="fr-FR" b="1" dirty="0" smtClean="0"/>
              <a:t>d'ICI</a:t>
            </a:r>
          </a:p>
          <a:p>
            <a:r>
              <a:rPr lang="fr-FR" b="1" dirty="0" smtClean="0"/>
              <a:t>Fête du développement durable en Wallonie</a:t>
            </a:r>
            <a:r>
              <a:rPr lang="fr-FR" dirty="0" smtClean="0"/>
              <a:t> intégrée au processus </a:t>
            </a:r>
            <a:r>
              <a:rPr lang="fr-FR" dirty="0" smtClean="0">
                <a:sym typeface="Wingdings" panose="05000000000000000000" pitchFamily="2" charset="2"/>
              </a:rPr>
              <a:t> </a:t>
            </a:r>
            <a:r>
              <a:rPr lang="fr-FR" b="1" dirty="0" smtClean="0">
                <a:sym typeface="Wingdings" panose="05000000000000000000" pitchFamily="2" charset="2"/>
              </a:rPr>
              <a:t>SDG 17</a:t>
            </a:r>
            <a:endParaRPr lang="fr-BE" b="1" dirty="0"/>
          </a:p>
        </p:txBody>
      </p:sp>
    </p:spTree>
    <p:extLst>
      <p:ext uri="{BB962C8B-B14F-4D97-AF65-F5344CB8AC3E}">
        <p14:creationId xmlns:p14="http://schemas.microsoft.com/office/powerpoint/2010/main" val="2630216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BE" sz="3200" b="1" smtClean="0"/>
              <a:t>Membres d’Associations </a:t>
            </a:r>
            <a:r>
              <a:rPr lang="fr-BE" sz="3200" b="1" dirty="0" smtClean="0"/>
              <a:t>21</a:t>
            </a:r>
            <a:endParaRPr lang="fr-BE" sz="32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521323"/>
            <a:ext cx="8352928" cy="5040560"/>
          </a:xfrm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numCol="2">
            <a:normAutofit fontScale="32500" lnSpcReduction="20000"/>
          </a:bodyPr>
          <a:lstStyle/>
          <a:p>
            <a:pPr marL="0" indent="0">
              <a:buNone/>
            </a:pPr>
            <a:r>
              <a:rPr lang="fr-BE" sz="5000" b="1" dirty="0" smtClean="0"/>
              <a:t>Membres effectifs:</a:t>
            </a:r>
            <a:r>
              <a:rPr lang="fr-BE" sz="5000" dirty="0" smtClean="0"/>
              <a:t> </a:t>
            </a:r>
          </a:p>
          <a:p>
            <a:pPr marL="914400" indent="-914400">
              <a:buFont typeface="+mj-lt"/>
              <a:buAutoNum type="arabicPeriod"/>
            </a:pPr>
            <a:r>
              <a:rPr lang="fr-BE" sz="5000" i="1" dirty="0" smtClean="0"/>
              <a:t>ATD-Quart </a:t>
            </a:r>
            <a:r>
              <a:rPr lang="fr-BE" sz="5000" i="1" dirty="0"/>
              <a:t>Monde </a:t>
            </a:r>
            <a:r>
              <a:rPr lang="fr-BE" sz="5000" i="1" dirty="0" smtClean="0"/>
              <a:t>Belgique</a:t>
            </a:r>
          </a:p>
          <a:p>
            <a:pPr marL="914400" indent="-914400">
              <a:buFont typeface="+mj-lt"/>
              <a:buAutoNum type="arabicPeriod"/>
            </a:pPr>
            <a:r>
              <a:rPr lang="fr-BE" sz="5000" i="1" dirty="0" smtClean="0"/>
              <a:t>Compagnons de la Transition</a:t>
            </a:r>
            <a:r>
              <a:rPr lang="fr-BE" sz="5000" i="1" dirty="0"/>
              <a:t> </a:t>
            </a:r>
            <a:endParaRPr lang="fr-BE" sz="5000" i="1" dirty="0" smtClean="0"/>
          </a:p>
          <a:p>
            <a:pPr marL="914400" indent="-914400">
              <a:buFont typeface="+mj-lt"/>
              <a:buAutoNum type="arabicPeriod"/>
            </a:pPr>
            <a:r>
              <a:rPr lang="fr-BE" sz="5000" i="1" dirty="0" smtClean="0"/>
              <a:t>Conseil </a:t>
            </a:r>
            <a:r>
              <a:rPr lang="fr-BE" sz="5000" i="1" dirty="0"/>
              <a:t>de la </a:t>
            </a:r>
            <a:r>
              <a:rPr lang="fr-BE" sz="5000" i="1" dirty="0" smtClean="0"/>
              <a:t>Jeunesse</a:t>
            </a:r>
          </a:p>
          <a:p>
            <a:pPr marL="914400" indent="-914400">
              <a:buFont typeface="+mj-lt"/>
              <a:buAutoNum type="arabicPeriod"/>
            </a:pPr>
            <a:r>
              <a:rPr lang="fr-BE" sz="5000" i="1" dirty="0" err="1" smtClean="0"/>
              <a:t>Ecoconso</a:t>
            </a:r>
            <a:endParaRPr lang="fr-BE" sz="5000" i="1" dirty="0"/>
          </a:p>
          <a:p>
            <a:pPr marL="914400" indent="-914400">
              <a:buFont typeface="+mj-lt"/>
              <a:buAutoNum type="arabicPeriod"/>
            </a:pPr>
            <a:r>
              <a:rPr lang="fr-BE" sz="5000" i="1" dirty="0" smtClean="0"/>
              <a:t>Espace Environnement</a:t>
            </a:r>
          </a:p>
          <a:p>
            <a:pPr marL="914400" indent="-914400">
              <a:buFont typeface="+mj-lt"/>
              <a:buAutoNum type="arabicPeriod"/>
            </a:pPr>
            <a:r>
              <a:rPr lang="fr-BE" sz="5000" i="1" dirty="0" smtClean="0"/>
              <a:t>FUGEA</a:t>
            </a:r>
          </a:p>
          <a:p>
            <a:pPr marL="914400" indent="-914400">
              <a:buFont typeface="+mj-lt"/>
              <a:buAutoNum type="arabicPeriod"/>
            </a:pPr>
            <a:r>
              <a:rPr lang="fr-BE" sz="5000" i="1" dirty="0" smtClean="0"/>
              <a:t>Groupe One</a:t>
            </a:r>
          </a:p>
          <a:p>
            <a:pPr marL="914400" indent="-914400">
              <a:buFont typeface="+mj-lt"/>
              <a:buAutoNum type="arabicPeriod"/>
            </a:pPr>
            <a:r>
              <a:rPr lang="fr-BE" sz="5000" i="1" dirty="0" smtClean="0"/>
              <a:t>Habitat </a:t>
            </a:r>
            <a:r>
              <a:rPr lang="fr-BE" sz="5000" i="1" dirty="0"/>
              <a:t>et </a:t>
            </a:r>
            <a:r>
              <a:rPr lang="fr-BE" sz="5000" i="1" dirty="0" smtClean="0"/>
              <a:t>Participation</a:t>
            </a:r>
          </a:p>
          <a:p>
            <a:pPr marL="914400" indent="-914400">
              <a:buFont typeface="+mj-lt"/>
              <a:buAutoNum type="arabicPeriod"/>
            </a:pPr>
            <a:r>
              <a:rPr lang="fr-BE" sz="5000" i="1" dirty="0" smtClean="0"/>
              <a:t>Institut </a:t>
            </a:r>
            <a:r>
              <a:rPr lang="fr-BE" sz="5000" i="1" dirty="0"/>
              <a:t>Eco-Conseil </a:t>
            </a:r>
          </a:p>
          <a:p>
            <a:pPr marL="914400" indent="-914400">
              <a:buFont typeface="+mj-lt"/>
              <a:buAutoNum type="arabicPeriod"/>
            </a:pPr>
            <a:r>
              <a:rPr lang="fr-BE" sz="5000" i="1" dirty="0" smtClean="0"/>
              <a:t>Inter Environnement-Wallonie</a:t>
            </a:r>
          </a:p>
          <a:p>
            <a:pPr marL="914400" indent="-914400">
              <a:buFont typeface="+mj-lt"/>
              <a:buAutoNum type="arabicPeriod"/>
            </a:pPr>
            <a:r>
              <a:rPr lang="fr-BE" sz="5000" i="1" dirty="0" smtClean="0"/>
              <a:t>Inter-Environnement- </a:t>
            </a:r>
            <a:r>
              <a:rPr lang="fr-BE" sz="5000" i="1" dirty="0"/>
              <a:t>Bruxelles </a:t>
            </a:r>
            <a:endParaRPr lang="fr-BE" sz="5000" i="1" dirty="0" smtClean="0"/>
          </a:p>
          <a:p>
            <a:pPr marL="914400" indent="-914400">
              <a:buFont typeface="+mj-lt"/>
              <a:buAutoNum type="arabicPeriod"/>
            </a:pPr>
            <a:r>
              <a:rPr lang="fr-BE" sz="5000" i="1" dirty="0" smtClean="0"/>
              <a:t>Le </a:t>
            </a:r>
            <a:r>
              <a:rPr lang="fr-BE" sz="5000" i="1" dirty="0"/>
              <a:t>Monde selon les </a:t>
            </a:r>
            <a:r>
              <a:rPr lang="fr-BE" sz="5000" i="1" dirty="0" smtClean="0"/>
              <a:t>Femmes</a:t>
            </a:r>
          </a:p>
          <a:p>
            <a:pPr marL="914400" indent="-914400">
              <a:buFont typeface="+mj-lt"/>
              <a:buAutoNum type="arabicPeriod"/>
            </a:pPr>
            <a:r>
              <a:rPr lang="fr-BE" sz="5000" i="1" dirty="0" smtClean="0"/>
              <a:t>LST </a:t>
            </a:r>
            <a:r>
              <a:rPr lang="fr-BE" sz="5000" i="1" dirty="0"/>
              <a:t>Mouvement "Lutte, solidarité, </a:t>
            </a:r>
            <a:r>
              <a:rPr lang="fr-BE" sz="5000" i="1" dirty="0" smtClean="0"/>
              <a:t>travail »</a:t>
            </a:r>
          </a:p>
          <a:p>
            <a:pPr marL="914400" indent="-914400">
              <a:buFont typeface="+mj-lt"/>
              <a:buAutoNum type="arabicPeriod"/>
            </a:pPr>
            <a:r>
              <a:rPr lang="fr-BE" sz="5000" i="1" dirty="0" smtClean="0"/>
              <a:t>Maison </a:t>
            </a:r>
            <a:r>
              <a:rPr lang="fr-BE" sz="5000" i="1" dirty="0"/>
              <a:t>du Développement Durable de </a:t>
            </a:r>
            <a:r>
              <a:rPr lang="fr-BE" sz="5000" i="1" dirty="0" smtClean="0"/>
              <a:t>LLN </a:t>
            </a:r>
          </a:p>
          <a:p>
            <a:pPr marL="914400" indent="-914400">
              <a:buFont typeface="+mj-lt"/>
              <a:buAutoNum type="arabicPeriod"/>
            </a:pPr>
            <a:r>
              <a:rPr lang="fr-BE" sz="5000" i="1" dirty="0" smtClean="0"/>
              <a:t>Mouvement d’Action Paysanne</a:t>
            </a:r>
          </a:p>
          <a:p>
            <a:pPr marL="914400" indent="-914400">
              <a:buFont typeface="+mj-lt"/>
              <a:buAutoNum type="arabicPeriod"/>
            </a:pPr>
            <a:r>
              <a:rPr lang="fr-BE" sz="5000" i="1" dirty="0" smtClean="0"/>
              <a:t>Mouvement </a:t>
            </a:r>
            <a:r>
              <a:rPr lang="fr-BE" sz="5000" i="1" dirty="0"/>
              <a:t>des Eleveurs Belges (</a:t>
            </a:r>
            <a:r>
              <a:rPr lang="fr-BE" sz="5000" i="1" dirty="0" smtClean="0"/>
              <a:t>MIG)</a:t>
            </a:r>
          </a:p>
          <a:p>
            <a:pPr marL="914400" indent="-914400">
              <a:buFont typeface="+mj-lt"/>
              <a:buAutoNum type="arabicPeriod"/>
            </a:pPr>
            <a:r>
              <a:rPr lang="fr-BE" sz="5000" i="1" dirty="0" err="1" smtClean="0"/>
              <a:t>Natagora</a:t>
            </a:r>
            <a:r>
              <a:rPr lang="fr-BE" sz="5000" i="1" dirty="0" smtClean="0"/>
              <a:t> </a:t>
            </a:r>
            <a:endParaRPr lang="fr-BE" sz="5000" i="1" dirty="0"/>
          </a:p>
          <a:p>
            <a:pPr marL="914400" indent="-914400">
              <a:buFont typeface="+mj-lt"/>
              <a:buAutoNum type="arabicPeriod"/>
            </a:pPr>
            <a:r>
              <a:rPr lang="fr-BE" sz="5000" i="1" dirty="0" smtClean="0"/>
              <a:t>Oxfam </a:t>
            </a:r>
            <a:r>
              <a:rPr lang="fr-BE" sz="5000" i="1" dirty="0"/>
              <a:t>Solidarité </a:t>
            </a:r>
          </a:p>
          <a:p>
            <a:pPr marL="914400" indent="-914400">
              <a:buFont typeface="+mj-lt"/>
              <a:buAutoNum type="arabicPeriod"/>
            </a:pPr>
            <a:r>
              <a:rPr lang="fr-BE" sz="5000" i="1" dirty="0" smtClean="0"/>
              <a:t>Passeurs d’Energie</a:t>
            </a:r>
          </a:p>
          <a:p>
            <a:pPr marL="914400" indent="-914400">
              <a:buFont typeface="+mj-lt"/>
              <a:buAutoNum type="arabicPeriod"/>
            </a:pPr>
            <a:r>
              <a:rPr lang="fr-BE" sz="5000" i="1" dirty="0" smtClean="0"/>
              <a:t>POSECO</a:t>
            </a:r>
          </a:p>
          <a:p>
            <a:pPr marL="914400" indent="-914400">
              <a:buFont typeface="+mj-lt"/>
              <a:buAutoNum type="arabicPeriod"/>
            </a:pPr>
            <a:r>
              <a:rPr lang="fr-BE" sz="5000" i="1" dirty="0"/>
              <a:t>Réseau </a:t>
            </a:r>
            <a:r>
              <a:rPr lang="fr-BE" sz="5000" i="1" dirty="0" smtClean="0"/>
              <a:t>Idée</a:t>
            </a:r>
          </a:p>
          <a:p>
            <a:pPr marL="914400" indent="-914400">
              <a:buFont typeface="+mj-lt"/>
              <a:buAutoNum type="arabicPeriod"/>
            </a:pPr>
            <a:r>
              <a:rPr lang="fr-BE" sz="5000" i="1" dirty="0" err="1" smtClean="0"/>
              <a:t>Sacopar</a:t>
            </a:r>
            <a:endParaRPr lang="fr-BE" sz="5000" i="1" dirty="0" smtClean="0"/>
          </a:p>
          <a:p>
            <a:pPr marL="914400" indent="-914400">
              <a:buFont typeface="+mj-lt"/>
              <a:buAutoNum type="arabicPeriod"/>
            </a:pPr>
            <a:r>
              <a:rPr lang="fr-BE" sz="5000" i="1" dirty="0" smtClean="0"/>
              <a:t>Société Royale Forestière de Belgique</a:t>
            </a:r>
            <a:endParaRPr lang="fr-BE" sz="5000" i="1" dirty="0"/>
          </a:p>
          <a:p>
            <a:pPr marL="0" indent="0">
              <a:buNone/>
            </a:pPr>
            <a:r>
              <a:rPr lang="fr-BE" sz="5000" i="1" dirty="0" smtClean="0"/>
              <a:t> </a:t>
            </a:r>
          </a:p>
          <a:p>
            <a:pPr marL="0" indent="0">
              <a:buNone/>
            </a:pPr>
            <a:r>
              <a:rPr lang="fr-BE" sz="5000" b="1" dirty="0" smtClean="0"/>
              <a:t>Membres adhérents: </a:t>
            </a:r>
          </a:p>
          <a:p>
            <a:pPr marL="914400" indent="-914400">
              <a:buFont typeface="+mj-lt"/>
              <a:buAutoNum type="arabicPeriod"/>
            </a:pPr>
            <a:r>
              <a:rPr lang="fr-BE" sz="5000" i="1" dirty="0" smtClean="0"/>
              <a:t>Réseau </a:t>
            </a:r>
            <a:r>
              <a:rPr lang="fr-BE" sz="5000" i="1" dirty="0" err="1" smtClean="0"/>
              <a:t>Financité</a:t>
            </a:r>
            <a:r>
              <a:rPr lang="fr-BE" sz="5000" i="1" dirty="0" smtClean="0"/>
              <a:t> </a:t>
            </a:r>
            <a:endParaRPr lang="fr-BE" sz="5000" i="1" dirty="0"/>
          </a:p>
          <a:p>
            <a:pPr marL="914400" indent="-914400">
              <a:buFont typeface="+mj-lt"/>
              <a:buAutoNum type="arabicPeriod"/>
            </a:pPr>
            <a:r>
              <a:rPr lang="fr-BE" sz="5000" i="1" dirty="0" smtClean="0"/>
              <a:t>SAW-B </a:t>
            </a:r>
          </a:p>
          <a:p>
            <a:pPr marL="914400" indent="-914400">
              <a:buFont typeface="+mj-lt"/>
              <a:buAutoNum type="arabicPeriod"/>
            </a:pPr>
            <a:r>
              <a:rPr lang="fr-BE" sz="5000" i="1" dirty="0" smtClean="0"/>
              <a:t>WWF-</a:t>
            </a:r>
            <a:r>
              <a:rPr lang="fr-BE" sz="5000" i="1" dirty="0" err="1" smtClean="0"/>
              <a:t>Belgium</a:t>
            </a:r>
            <a:endParaRPr lang="fr-BE" sz="5000" i="1" dirty="0" smtClean="0"/>
          </a:p>
          <a:p>
            <a:pPr marL="0" indent="0">
              <a:buNone/>
            </a:pPr>
            <a:endParaRPr lang="fr-BE" sz="5000" i="1" dirty="0"/>
          </a:p>
          <a:p>
            <a:pPr marL="0" indent="0">
              <a:buNone/>
            </a:pPr>
            <a:r>
              <a:rPr lang="fr-BE" sz="4900" b="1" dirty="0" smtClean="0"/>
              <a:t>Candidats pressentis: </a:t>
            </a:r>
          </a:p>
          <a:p>
            <a:pPr marL="1314450" lvl="1" indent="-914400">
              <a:buFont typeface="+mj-lt"/>
              <a:buAutoNum type="arabicPeriod"/>
            </a:pPr>
            <a:r>
              <a:rPr lang="fr-BE" sz="4500" i="1" dirty="0" smtClean="0"/>
              <a:t>Education-formation au DD – EFDD</a:t>
            </a:r>
          </a:p>
          <a:p>
            <a:pPr marL="1314450" lvl="1" indent="-914400">
              <a:buFont typeface="+mj-lt"/>
              <a:buAutoNum type="arabicPeriod"/>
            </a:pPr>
            <a:r>
              <a:rPr lang="fr-BE" sz="4500" i="1" dirty="0" smtClean="0"/>
              <a:t>Jai </a:t>
            </a:r>
            <a:r>
              <a:rPr lang="fr-BE" sz="4500" i="1" dirty="0" err="1" smtClean="0"/>
              <a:t>Jagat</a:t>
            </a:r>
            <a:r>
              <a:rPr lang="fr-BE" sz="4500" i="1" dirty="0" smtClean="0"/>
              <a:t> 2020</a:t>
            </a:r>
          </a:p>
          <a:p>
            <a:pPr marL="1314450" lvl="1" indent="-914400">
              <a:buAutoNum type="arabicPeriod"/>
            </a:pPr>
            <a:endParaRPr lang="fr-BE" sz="4500" i="1" dirty="0" smtClean="0"/>
          </a:p>
          <a:p>
            <a:pPr marL="0" indent="0">
              <a:buNone/>
            </a:pPr>
            <a:endParaRPr lang="fr-BE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317256"/>
            <a:ext cx="3772669" cy="1151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72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5000"/>
                <a:lumOff val="95000"/>
              </a:schemeClr>
            </a:gs>
            <a:gs pos="90000">
              <a:schemeClr val="accent3">
                <a:lumMod val="40000"/>
                <a:lumOff val="60000"/>
              </a:schemeClr>
            </a:gs>
            <a:gs pos="100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BE" sz="3600" b="1" dirty="0"/>
              <a:t>Forum </a:t>
            </a:r>
            <a:r>
              <a:rPr lang="fr-BE" sz="3600" b="1" dirty="0" err="1" smtClean="0"/>
              <a:t>assocs-acad</a:t>
            </a:r>
            <a:r>
              <a:rPr lang="fr-BE" sz="3600" b="1" dirty="0" smtClean="0"/>
              <a:t> /04</a:t>
            </a:r>
            <a:endParaRPr lang="fr-FR" sz="36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42392" y="1628800"/>
            <a:ext cx="8229600" cy="4525963"/>
          </a:xfr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90000">
                <a:schemeClr val="accent3">
                  <a:lumMod val="40000"/>
                  <a:lumOff val="60000"/>
                </a:schemeClr>
              </a:gs>
              <a:gs pos="100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b="1" dirty="0" smtClean="0"/>
              <a:t>Objectifs Forum AA concertés le 4/09/18:</a:t>
            </a:r>
          </a:p>
          <a:p>
            <a:pPr lvl="0"/>
            <a:r>
              <a:rPr lang="fr-FR" dirty="0"/>
              <a:t>Formalisation d’un </a:t>
            </a:r>
            <a:r>
              <a:rPr lang="fr-FR" b="1" dirty="0"/>
              <a:t>réseau</a:t>
            </a:r>
            <a:r>
              <a:rPr lang="fr-FR" dirty="0"/>
              <a:t> plus structuré de chercheurs (en amont et en aval du forum)</a:t>
            </a:r>
          </a:p>
          <a:p>
            <a:pPr lvl="0"/>
            <a:r>
              <a:rPr lang="fr-FR" dirty="0" smtClean="0"/>
              <a:t>Qu’associatifs &amp; chercheurs </a:t>
            </a:r>
            <a:r>
              <a:rPr lang="fr-FR" dirty="0"/>
              <a:t>puissent exprimer des </a:t>
            </a:r>
            <a:r>
              <a:rPr lang="fr-FR" dirty="0" smtClean="0"/>
              <a:t>besoins &amp; offrir des opportunités</a:t>
            </a:r>
            <a:r>
              <a:rPr lang="fr-FR" dirty="0"/>
              <a:t> </a:t>
            </a:r>
            <a:r>
              <a:rPr lang="fr-FR" dirty="0">
                <a:sym typeface="Wingdings" panose="05000000000000000000" pitchFamily="2" charset="2"/>
              </a:rPr>
              <a:t></a:t>
            </a:r>
            <a:r>
              <a:rPr lang="fr-FR" dirty="0"/>
              <a:t> </a:t>
            </a:r>
            <a:r>
              <a:rPr lang="fr-FR" b="1" dirty="0" err="1"/>
              <a:t>matching</a:t>
            </a:r>
            <a:r>
              <a:rPr lang="fr-FR" dirty="0"/>
              <a:t> besoins-offres + </a:t>
            </a:r>
            <a:r>
              <a:rPr lang="fr-FR" b="1" dirty="0"/>
              <a:t>échos</a:t>
            </a:r>
            <a:r>
              <a:rPr lang="fr-FR" dirty="0"/>
              <a:t> de projets </a:t>
            </a:r>
            <a:r>
              <a:rPr lang="fr-FR" dirty="0" smtClean="0"/>
              <a:t>collaboratifs (ex. </a:t>
            </a:r>
            <a:r>
              <a:rPr lang="fr-FR" dirty="0"/>
              <a:t>Co-</a:t>
            </a:r>
            <a:r>
              <a:rPr lang="fr-FR" dirty="0" err="1"/>
              <a:t>create</a:t>
            </a:r>
            <a:r>
              <a:rPr lang="fr-FR" dirty="0"/>
              <a:t> à </a:t>
            </a:r>
            <a:r>
              <a:rPr lang="fr-FR" dirty="0" err="1" smtClean="0"/>
              <a:t>Bxl</a:t>
            </a:r>
            <a:r>
              <a:rPr lang="fr-FR" dirty="0" smtClean="0"/>
              <a:t>).</a:t>
            </a:r>
            <a:endParaRPr lang="fr-FR" dirty="0"/>
          </a:p>
          <a:p>
            <a:r>
              <a:rPr lang="fr-FR" b="1" dirty="0"/>
              <a:t>Dialogue</a:t>
            </a:r>
            <a:r>
              <a:rPr lang="fr-FR" dirty="0"/>
              <a:t> </a:t>
            </a:r>
            <a:r>
              <a:rPr lang="fr-FR" dirty="0">
                <a:sym typeface="Wingdings" panose="05000000000000000000" pitchFamily="2" charset="2"/>
              </a:rPr>
              <a:t></a:t>
            </a:r>
            <a:r>
              <a:rPr lang="fr-FR" dirty="0"/>
              <a:t> identifier des voies de recherche conjointes </a:t>
            </a:r>
            <a:r>
              <a:rPr lang="fr-FR" dirty="0">
                <a:sym typeface="Wingdings" panose="05000000000000000000" pitchFamily="2" charset="2"/>
              </a:rPr>
              <a:t></a:t>
            </a:r>
            <a:r>
              <a:rPr lang="fr-FR" dirty="0"/>
              <a:t> Produire d’autres choses ensemble </a:t>
            </a:r>
            <a:r>
              <a:rPr lang="fr-FR" dirty="0">
                <a:sym typeface="Wingdings" panose="05000000000000000000" pitchFamily="2" charset="2"/>
              </a:rPr>
              <a:t></a:t>
            </a:r>
            <a:r>
              <a:rPr lang="fr-FR" dirty="0"/>
              <a:t> </a:t>
            </a:r>
            <a:r>
              <a:rPr lang="fr-FR" b="1" dirty="0"/>
              <a:t>revendiquer</a:t>
            </a:r>
            <a:r>
              <a:rPr lang="fr-FR" dirty="0"/>
              <a:t> des moyens pour la </a:t>
            </a:r>
            <a:r>
              <a:rPr lang="fr-FR" smtClean="0"/>
              <a:t>recherche DD/transition </a:t>
            </a:r>
            <a:r>
              <a:rPr lang="fr-FR" dirty="0"/>
              <a:t>et un Co-</a:t>
            </a:r>
            <a:r>
              <a:rPr lang="fr-FR" dirty="0" err="1"/>
              <a:t>create</a:t>
            </a:r>
            <a:r>
              <a:rPr lang="fr-FR" dirty="0"/>
              <a:t> wallon.</a:t>
            </a:r>
            <a:endParaRPr lang="fr-FR" dirty="0" smtClean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317256"/>
            <a:ext cx="3772669" cy="1151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9686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BE" sz="3600" b="1" dirty="0"/>
              <a:t>Forum </a:t>
            </a:r>
            <a:r>
              <a:rPr lang="fr-BE" sz="3600" b="1" dirty="0" err="1" smtClean="0"/>
              <a:t>assocs-acad</a:t>
            </a:r>
            <a:r>
              <a:rPr lang="fr-BE" sz="3600" b="1" dirty="0" smtClean="0"/>
              <a:t> /05</a:t>
            </a:r>
            <a:endParaRPr lang="fr-FR" sz="3600" b="1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1"/>
          </p:nvPr>
        </p:nvSpPr>
        <p:spPr>
          <a:xfrm>
            <a:off x="457198" y="2606996"/>
            <a:ext cx="4856683" cy="3486300"/>
          </a:xfrm>
        </p:spPr>
        <p:txBody>
          <a:bodyPr>
            <a:normAutofit fontScale="92500"/>
          </a:bodyPr>
          <a:lstStyle/>
          <a:p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>
          <a:xfrm>
            <a:off x="5313882" y="1605107"/>
            <a:ext cx="3372917" cy="4488190"/>
          </a:xfr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r-FR" sz="2400" b="1" dirty="0"/>
              <a:t>Fête du développement durable en </a:t>
            </a:r>
            <a:r>
              <a:rPr lang="fr-FR" sz="2400" b="1" dirty="0" smtClean="0"/>
              <a:t>Wallonie:</a:t>
            </a:r>
          </a:p>
          <a:p>
            <a:r>
              <a:rPr lang="fr-FR" sz="2400" dirty="0" smtClean="0"/>
              <a:t>Forum associatif // ODD 17 (partenariats)</a:t>
            </a:r>
          </a:p>
          <a:p>
            <a:r>
              <a:rPr lang="fr-FR" sz="2400" dirty="0" smtClean="0"/>
              <a:t>Rencontres:</a:t>
            </a:r>
          </a:p>
          <a:p>
            <a:pPr lvl="1"/>
            <a:r>
              <a:rPr lang="fr-FR" sz="2000" dirty="0" smtClean="0"/>
              <a:t>2017: pouvoirs locaux</a:t>
            </a:r>
          </a:p>
          <a:p>
            <a:pPr lvl="1"/>
            <a:r>
              <a:rPr lang="fr-FR" sz="2000" dirty="0" smtClean="0"/>
              <a:t>2018: entreprises</a:t>
            </a:r>
          </a:p>
          <a:p>
            <a:pPr lvl="1"/>
            <a:r>
              <a:rPr lang="fr-FR" sz="2000" dirty="0" smtClean="0"/>
              <a:t>2019: académiques</a:t>
            </a:r>
          </a:p>
          <a:p>
            <a:pPr marL="0" indent="0">
              <a:buNone/>
            </a:pPr>
            <a:r>
              <a:rPr lang="fr-FR" sz="2400" dirty="0" smtClean="0">
                <a:sym typeface="Wingdings" panose="05000000000000000000" pitchFamily="2" charset="2"/>
              </a:rPr>
              <a:t> Associations 21 propose aux académiques de </a:t>
            </a:r>
            <a:r>
              <a:rPr lang="fr-FR" sz="2400" dirty="0" err="1" smtClean="0">
                <a:sym typeface="Wingdings" panose="05000000000000000000" pitchFamily="2" charset="2"/>
              </a:rPr>
              <a:t>co</a:t>
            </a:r>
            <a:r>
              <a:rPr lang="fr-FR" sz="2400" dirty="0" smtClean="0">
                <a:sym typeface="Wingdings" panose="05000000000000000000" pitchFamily="2" charset="2"/>
              </a:rPr>
              <a:t>-organiser cet événement en 2019.</a:t>
            </a:r>
            <a:endParaRPr lang="fr-FR" sz="2400" dirty="0" smtClean="0"/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317256"/>
            <a:ext cx="3772669" cy="1151126"/>
          </a:xfrm>
          <a:prstGeom prst="rect">
            <a:avLst/>
          </a:prstGeom>
        </p:spPr>
      </p:pic>
      <p:pic>
        <p:nvPicPr>
          <p:cNvPr id="2050" name="Picture 2" descr="IMG_1830-ligh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8" y="2606997"/>
            <a:ext cx="4856683" cy="34862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71803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BE" sz="3600" b="1" dirty="0"/>
              <a:t>Forum </a:t>
            </a:r>
            <a:r>
              <a:rPr lang="fr-BE" sz="3600" b="1" dirty="0" err="1" smtClean="0"/>
              <a:t>assocs-acad</a:t>
            </a:r>
            <a:r>
              <a:rPr lang="fr-BE" sz="3600" b="1" dirty="0" smtClean="0"/>
              <a:t> /06</a:t>
            </a:r>
            <a:endParaRPr lang="fr-FR" sz="36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42392" y="1628800"/>
            <a:ext cx="8229600" cy="4525963"/>
          </a:xfrm>
          <a:gradFill flip="none" rotWithShape="1"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FR" b="1" dirty="0" smtClean="0"/>
              <a:t>Cadre des Rencontres ICI:</a:t>
            </a:r>
            <a:r>
              <a:rPr lang="fr-FR" dirty="0" smtClean="0"/>
              <a:t> Initiatives Citoyennes Innovantes</a:t>
            </a:r>
          </a:p>
          <a:p>
            <a:pPr marL="0" indent="0" algn="ctr">
              <a:buNone/>
            </a:pPr>
            <a:r>
              <a:rPr lang="fr-FR" b="1" i="1" dirty="0" smtClean="0"/>
              <a:t>Nouveau nom: Transition </a:t>
            </a:r>
            <a:r>
              <a:rPr lang="fr-FR" b="1" i="1" dirty="0" err="1" smtClean="0"/>
              <a:t>Now</a:t>
            </a:r>
            <a:r>
              <a:rPr lang="fr-FR" b="1" i="1" dirty="0" smtClean="0"/>
              <a:t>!</a:t>
            </a:r>
          </a:p>
          <a:p>
            <a:r>
              <a:rPr lang="fr-FR" dirty="0" smtClean="0"/>
              <a:t>Projet proposé par le </a:t>
            </a:r>
            <a:r>
              <a:rPr lang="fr-FR" b="1" dirty="0" smtClean="0"/>
              <a:t>Réseau Transition</a:t>
            </a:r>
          </a:p>
          <a:p>
            <a:r>
              <a:rPr lang="fr-FR" dirty="0" smtClean="0"/>
              <a:t>Partenaires: Réseau Transition, Réseau Idée, IEW, </a:t>
            </a:r>
            <a:r>
              <a:rPr lang="fr-FR" dirty="0" err="1" smtClean="0"/>
              <a:t>Ecoscénique</a:t>
            </a:r>
            <a:r>
              <a:rPr lang="fr-FR" dirty="0" smtClean="0"/>
              <a:t>, Assoc21, </a:t>
            </a:r>
            <a:r>
              <a:rPr lang="fr-FR" dirty="0" err="1" smtClean="0"/>
              <a:t>RdC</a:t>
            </a:r>
            <a:r>
              <a:rPr lang="fr-FR" dirty="0" smtClean="0"/>
              <a:t>, CNCD-11.11.11, SAW-B, </a:t>
            </a:r>
            <a:r>
              <a:rPr lang="fr-FR" dirty="0" err="1" smtClean="0"/>
              <a:t>Agroecology</a:t>
            </a:r>
            <a:r>
              <a:rPr lang="fr-FR" dirty="0" smtClean="0"/>
              <a:t> in Action.</a:t>
            </a:r>
          </a:p>
          <a:p>
            <a:r>
              <a:rPr lang="fr-FR" b="1" dirty="0" smtClean="0"/>
              <a:t>Dynamique saisonnière // festival Maintenant </a:t>
            </a:r>
            <a:r>
              <a:rPr lang="fr-FR" dirty="0" smtClean="0"/>
              <a:t>(LLN, septembre), idée de répéter ces événements dans la durée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r-FR" dirty="0" smtClean="0">
                <a:sym typeface="Wingdings" panose="05000000000000000000" pitchFamily="2" charset="2"/>
              </a:rPr>
              <a:t>accompagner et favoriser le changement d’échelle de la transition sur le territoire wallon: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fr-FR" b="1" dirty="0" smtClean="0">
                <a:sym typeface="Wingdings" panose="05000000000000000000" pitchFamily="2" charset="2"/>
              </a:rPr>
              <a:t>ICI:</a:t>
            </a:r>
            <a:r>
              <a:rPr lang="fr-FR" dirty="0" smtClean="0">
                <a:sym typeface="Wingdings" panose="05000000000000000000" pitchFamily="2" charset="2"/>
              </a:rPr>
              <a:t> </a:t>
            </a:r>
            <a:r>
              <a:rPr lang="fr-FR" dirty="0"/>
              <a:t>Convergence </a:t>
            </a:r>
            <a:r>
              <a:rPr lang="fr-FR" dirty="0" smtClean="0"/>
              <a:t>d’acteurs </a:t>
            </a:r>
            <a:r>
              <a:rPr lang="fr-FR" dirty="0" smtClean="0">
                <a:sym typeface="Wingdings" panose="05000000000000000000" pitchFamily="2" charset="2"/>
              </a:rPr>
              <a:t>: positionnement/mouvement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fr-FR" b="1" dirty="0" smtClean="0">
                <a:sym typeface="Wingdings" panose="05000000000000000000" pitchFamily="2" charset="2"/>
              </a:rPr>
              <a:t>Maintenant:</a:t>
            </a:r>
            <a:r>
              <a:rPr lang="fr-FR" dirty="0" smtClean="0">
                <a:sym typeface="Wingdings" panose="05000000000000000000" pitchFamily="2" charset="2"/>
              </a:rPr>
              <a:t> événement grand public, festif.</a:t>
            </a:r>
            <a:endParaRPr lang="fr-FR" dirty="0" smtClean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317256"/>
            <a:ext cx="3772669" cy="1151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883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BE" sz="3600" b="1" dirty="0" smtClean="0"/>
              <a:t>Forum </a:t>
            </a:r>
            <a:r>
              <a:rPr lang="fr-BE" sz="3600" b="1" dirty="0" err="1" smtClean="0"/>
              <a:t>assocs-acad</a:t>
            </a:r>
            <a:r>
              <a:rPr lang="fr-BE" sz="3600" b="1" dirty="0" smtClean="0"/>
              <a:t> /07</a:t>
            </a:r>
            <a:endParaRPr lang="fr-BE" sz="3600" b="1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317256"/>
            <a:ext cx="3772669" cy="1151126"/>
          </a:xfrm>
          <a:prstGeom prst="rect">
            <a:avLst/>
          </a:prstGeom>
        </p:spPr>
      </p:pic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7638"/>
            <a:ext cx="8234979" cy="4953149"/>
          </a:xfr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 smtClean="0"/>
              <a:t>Agenda proposé pour les Rencontres ICI: </a:t>
            </a:r>
          </a:p>
          <a:p>
            <a:pPr marL="0" indent="0">
              <a:buNone/>
            </a:pPr>
            <a:endParaRPr lang="fr-FR" sz="2400" dirty="0"/>
          </a:p>
          <a:p>
            <a:pPr lvl="1"/>
            <a:endParaRPr lang="fr-FR" b="1" dirty="0"/>
          </a:p>
          <a:p>
            <a:pPr lvl="1"/>
            <a:endParaRPr lang="fr-FR" b="1" dirty="0" smtClean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8938438"/>
              </p:ext>
            </p:extLst>
          </p:nvPr>
        </p:nvGraphicFramePr>
        <p:xfrm>
          <a:off x="457200" y="2022646"/>
          <a:ext cx="8229600" cy="45026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04285">
                  <a:extLst>
                    <a:ext uri="{9D8B030D-6E8A-4147-A177-3AD203B41FA5}">
                      <a16:colId xmlns:a16="http://schemas.microsoft.com/office/drawing/2014/main" val="1780973926"/>
                    </a:ext>
                  </a:extLst>
                </a:gridCol>
                <a:gridCol w="2839230">
                  <a:extLst>
                    <a:ext uri="{9D8B030D-6E8A-4147-A177-3AD203B41FA5}">
                      <a16:colId xmlns:a16="http://schemas.microsoft.com/office/drawing/2014/main" val="18367825"/>
                    </a:ext>
                  </a:extLst>
                </a:gridCol>
                <a:gridCol w="1542355">
                  <a:extLst>
                    <a:ext uri="{9D8B030D-6E8A-4147-A177-3AD203B41FA5}">
                      <a16:colId xmlns:a16="http://schemas.microsoft.com/office/drawing/2014/main" val="1141913845"/>
                    </a:ext>
                  </a:extLst>
                </a:gridCol>
                <a:gridCol w="1474733">
                  <a:extLst>
                    <a:ext uri="{9D8B030D-6E8A-4147-A177-3AD203B41FA5}">
                      <a16:colId xmlns:a16="http://schemas.microsoft.com/office/drawing/2014/main" val="960026875"/>
                    </a:ext>
                  </a:extLst>
                </a:gridCol>
                <a:gridCol w="1068997">
                  <a:extLst>
                    <a:ext uri="{9D8B030D-6E8A-4147-A177-3AD203B41FA5}">
                      <a16:colId xmlns:a16="http://schemas.microsoft.com/office/drawing/2014/main" val="2335072942"/>
                    </a:ext>
                  </a:extLst>
                </a:gridCol>
              </a:tblGrid>
              <a:tr h="42430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 dirty="0">
                          <a:effectLst/>
                        </a:rPr>
                        <a:t>DATE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 dirty="0">
                          <a:effectLst/>
                        </a:rPr>
                        <a:t>ACTIVITE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ORGANISATION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LIEU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STATUT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53081926"/>
                  </a:ext>
                </a:extLst>
              </a:tr>
              <a:tr h="34753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Mercredi 13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>
                          <a:effectLst/>
                        </a:rPr>
                        <a:t>Soirée de lancement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400">
                          <a:effectLst/>
                        </a:rPr>
                        <a:t>ENSEMBLE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400">
                          <a:effectLst/>
                        </a:rPr>
                        <a:t>Liège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Si subside ok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2993841"/>
                  </a:ext>
                </a:extLst>
              </a:tr>
              <a:tr h="34753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Jeudi 14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>
                          <a:effectLst/>
                        </a:rPr>
                        <a:t>Rencontres de </a:t>
                      </a:r>
                      <a:r>
                        <a:rPr lang="fr-BE" sz="1400" dirty="0" err="1">
                          <a:effectLst/>
                        </a:rPr>
                        <a:t>l’ErE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400">
                          <a:effectLst/>
                        </a:rPr>
                        <a:t>Réseau Idées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400">
                          <a:effectLst/>
                        </a:rPr>
                        <a:t>Liège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>
                          <a:effectLst/>
                        </a:rPr>
                        <a:t>Confirmé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92977485"/>
                  </a:ext>
                </a:extLst>
              </a:tr>
              <a:tr h="34753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Vendredi 15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>
                          <a:effectLst/>
                        </a:rPr>
                        <a:t>Rencontres de </a:t>
                      </a:r>
                      <a:r>
                        <a:rPr lang="fr-BE" sz="1400" dirty="0" err="1">
                          <a:effectLst/>
                        </a:rPr>
                        <a:t>l’ErE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400">
                          <a:effectLst/>
                        </a:rPr>
                        <a:t>Réseau Idées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400">
                          <a:effectLst/>
                        </a:rPr>
                        <a:t>Liège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>
                          <a:effectLst/>
                        </a:rPr>
                        <a:t>Confirmé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82467017"/>
                  </a:ext>
                </a:extLst>
              </a:tr>
              <a:tr h="43723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16-17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Evénements </a:t>
                      </a:r>
                      <a:r>
                        <a:rPr lang="fr-BE" sz="140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décentr</a:t>
                      </a:r>
                      <a:r>
                        <a:rPr lang="fr-BE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fr-BE" sz="14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Réseau Transition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Réseau</a:t>
                      </a:r>
                      <a:r>
                        <a:rPr lang="fr-BE" sz="14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Transition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Plusieurs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fr-BE" sz="14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préciser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31200889"/>
                  </a:ext>
                </a:extLst>
              </a:tr>
              <a:tr h="34753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Lundi 18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effectLst/>
                        </a:rPr>
                        <a:t>Forum </a:t>
                      </a:r>
                      <a:r>
                        <a:rPr lang="fr-BE" sz="1400" dirty="0">
                          <a:effectLst/>
                        </a:rPr>
                        <a:t>académique-associatif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>
                          <a:effectLst/>
                        </a:rPr>
                        <a:t>Association 21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err="1" smtClean="0">
                          <a:effectLst/>
                        </a:rPr>
                        <a:t>UNamur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Confirmé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64727868"/>
                  </a:ext>
                </a:extLst>
              </a:tr>
              <a:tr h="43723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Mardi 19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400">
                          <a:effectLst/>
                        </a:rPr>
                        <a:t>Université d’IEW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>
                          <a:effectLst/>
                        </a:rPr>
                        <a:t>IEW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effectLst/>
                        </a:rPr>
                        <a:t>Namur Palais</a:t>
                      </a:r>
                      <a:r>
                        <a:rPr lang="fr-BE" sz="1400" baseline="0" dirty="0" smtClean="0">
                          <a:effectLst/>
                        </a:rPr>
                        <a:t> Congrès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>
                          <a:effectLst/>
                        </a:rPr>
                        <a:t>Confirmé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63803902"/>
                  </a:ext>
                </a:extLst>
              </a:tr>
              <a:tr h="34753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Mercredi 20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400">
                          <a:effectLst/>
                        </a:rPr>
                        <a:t>Rencontre AiA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400">
                          <a:effectLst/>
                        </a:rPr>
                        <a:t>AiA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effectLst/>
                        </a:rPr>
                        <a:t>Bruxelles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Confirmé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11291816"/>
                  </a:ext>
                </a:extLst>
              </a:tr>
              <a:tr h="43723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21-24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Evénements </a:t>
                      </a:r>
                      <a:r>
                        <a:rPr lang="fr-BE" sz="140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décentr</a:t>
                      </a:r>
                      <a:r>
                        <a:rPr lang="fr-BE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fr-BE" sz="14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Réseau Transition</a:t>
                      </a:r>
                      <a:endParaRPr lang="fr-FR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Réseau</a:t>
                      </a:r>
                      <a:r>
                        <a:rPr lang="fr-BE" sz="14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Transition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Plusieurs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fr-BE" sz="14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préciser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6144866"/>
                  </a:ext>
                </a:extLst>
              </a:tr>
              <a:tr h="43723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 dirty="0">
                          <a:effectLst/>
                        </a:rPr>
                        <a:t>Lundi 25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400">
                          <a:effectLst/>
                        </a:rPr>
                        <a:t>ASSISES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400">
                          <a:effectLst/>
                        </a:rPr>
                        <a:t>Ensemble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effectLst/>
                        </a:rPr>
                        <a:t>Namur – Palais</a:t>
                      </a:r>
                      <a:r>
                        <a:rPr lang="fr-BE" sz="1400" baseline="0" dirty="0" smtClean="0">
                          <a:effectLst/>
                        </a:rPr>
                        <a:t> </a:t>
                      </a:r>
                      <a:r>
                        <a:rPr lang="fr-BE" sz="1400" baseline="0" dirty="0" err="1" smtClean="0">
                          <a:effectLst/>
                        </a:rPr>
                        <a:t>Congr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Si subside ok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35509223"/>
                  </a:ext>
                </a:extLst>
              </a:tr>
              <a:tr h="51447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100">
                          <a:effectLst/>
                        </a:rPr>
                        <a:t>Mardi 26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400">
                          <a:effectLst/>
                        </a:rPr>
                        <a:t>ASSISES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400">
                          <a:effectLst/>
                        </a:rPr>
                        <a:t>Ensemble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effectLst/>
                        </a:rPr>
                        <a:t>Namur – Palais</a:t>
                      </a:r>
                      <a:r>
                        <a:rPr lang="fr-BE" sz="1400" baseline="0" dirty="0" smtClean="0">
                          <a:effectLst/>
                        </a:rPr>
                        <a:t> </a:t>
                      </a:r>
                      <a:r>
                        <a:rPr lang="fr-BE" sz="1400" baseline="0" dirty="0" err="1" smtClean="0">
                          <a:effectLst/>
                        </a:rPr>
                        <a:t>Congr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Si subside ok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24656845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37004" y="2785426"/>
            <a:ext cx="12372018" cy="5026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25392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altLang="fr-FR" sz="1300" b="0" i="0" u="none" strike="noStrike" cap="none" normalizeH="0" baseline="0" smtClean="0">
              <a:ln>
                <a:noFill/>
              </a:ln>
              <a:solidFill>
                <a:srgbClr val="2E74B5"/>
              </a:solidFill>
              <a:effectLst/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alt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3758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sz="3600" dirty="0"/>
              <a:t>Forum </a:t>
            </a:r>
            <a:r>
              <a:rPr lang="fr-BE" sz="3600" dirty="0" smtClean="0"/>
              <a:t>assocs-acad-1/08</a:t>
            </a:r>
            <a:endParaRPr lang="fr-FR" sz="3600" b="1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solidFill>
            <a:schemeClr val="bg2">
              <a:lumMod val="75000"/>
            </a:schemeClr>
          </a:solidFill>
        </p:spPr>
        <p:txBody>
          <a:bodyPr>
            <a:normAutofit fontScale="55000" lnSpcReduction="20000"/>
          </a:bodyPr>
          <a:lstStyle/>
          <a:p>
            <a:pPr marL="0" lvl="0" indent="0">
              <a:buNone/>
            </a:pPr>
            <a:r>
              <a:rPr lang="fr-FR" sz="2900" b="1" dirty="0" smtClean="0"/>
              <a:t>Historique:</a:t>
            </a:r>
          </a:p>
          <a:p>
            <a:pPr lvl="0"/>
            <a:r>
              <a:rPr lang="fr-FR" sz="2900" b="1" dirty="0" smtClean="0"/>
              <a:t>DPR </a:t>
            </a:r>
            <a:r>
              <a:rPr lang="fr-FR" sz="2900" b="1" dirty="0"/>
              <a:t>2009-2014 : </a:t>
            </a:r>
            <a:r>
              <a:rPr lang="fr-FR" sz="2900" dirty="0"/>
              <a:t>évoque la création d'un « centre de recherche d’'excellence sur le thème du développement durable ».</a:t>
            </a:r>
          </a:p>
          <a:p>
            <a:pPr lvl="0"/>
            <a:r>
              <a:rPr lang="fr-FR" sz="2900" b="1" dirty="0"/>
              <a:t>Plan Marshall 2.Vert :</a:t>
            </a:r>
            <a:r>
              <a:rPr lang="fr-FR" sz="2900" dirty="0"/>
              <a:t> établit le WISD, centre d'excellence dédicacé au DD</a:t>
            </a:r>
          </a:p>
          <a:p>
            <a:pPr lvl="0"/>
            <a:r>
              <a:rPr lang="fr-FR" sz="2900" b="1" dirty="0"/>
              <a:t>2013 :</a:t>
            </a:r>
            <a:r>
              <a:rPr lang="fr-FR" sz="2900" dirty="0"/>
              <a:t> création du FRFS, Fonds pour la Recherche Fondamentale Stratégique, au sein du FNRS, pour pérenniser le Financement de la Recherche fondamentale, dont la Recherche d'excellence DD via le WISD </a:t>
            </a:r>
            <a:r>
              <a:rPr lang="fr-FR" sz="2900" dirty="0" smtClean="0">
                <a:sym typeface="Wingdings" panose="05000000000000000000" pitchFamily="2" charset="2"/>
              </a:rPr>
              <a:t></a:t>
            </a:r>
            <a:r>
              <a:rPr lang="fr-FR" sz="2900" dirty="0" smtClean="0"/>
              <a:t> </a:t>
            </a:r>
            <a:r>
              <a:rPr lang="fr-FR" sz="2900" dirty="0"/>
              <a:t>Accord de coopération entre </a:t>
            </a:r>
            <a:r>
              <a:rPr lang="fr-FR" sz="2900" dirty="0" smtClean="0"/>
              <a:t> </a:t>
            </a:r>
            <a:r>
              <a:rPr lang="fr-FR" sz="2900" dirty="0"/>
              <a:t>Wallonie et </a:t>
            </a:r>
            <a:r>
              <a:rPr lang="fr-FR" sz="2900" dirty="0" smtClean="0"/>
              <a:t>FWB </a:t>
            </a:r>
            <a:r>
              <a:rPr lang="fr-FR" sz="2900" dirty="0"/>
              <a:t>pour </a:t>
            </a:r>
            <a:r>
              <a:rPr lang="fr-FR" sz="2900" dirty="0" smtClean="0"/>
              <a:t>financer la </a:t>
            </a:r>
            <a:r>
              <a:rPr lang="fr-FR" sz="2900" dirty="0"/>
              <a:t>recherche fondamentale stratégique dans le cas de politiques </a:t>
            </a:r>
            <a:r>
              <a:rPr lang="fr-FR" sz="2900" dirty="0" smtClean="0"/>
              <a:t>croisées </a:t>
            </a:r>
            <a:r>
              <a:rPr lang="fr-FR" sz="2900" dirty="0" smtClean="0">
                <a:sym typeface="Wingdings" panose="05000000000000000000" pitchFamily="2" charset="2"/>
              </a:rPr>
              <a:t></a:t>
            </a:r>
            <a:r>
              <a:rPr lang="fr-FR" sz="2900" dirty="0" smtClean="0"/>
              <a:t> «financer </a:t>
            </a:r>
            <a:r>
              <a:rPr lang="fr-FR" sz="2900" dirty="0"/>
              <a:t>des chercheurs et de la recherche dans le domaine du </a:t>
            </a:r>
            <a:r>
              <a:rPr lang="fr-FR" sz="2900" dirty="0" smtClean="0"/>
              <a:t>DD».</a:t>
            </a:r>
            <a:endParaRPr lang="fr-FR" sz="2900" dirty="0"/>
          </a:p>
          <a:p>
            <a:pPr lvl="0"/>
            <a:r>
              <a:rPr lang="fr-FR" sz="2900" b="1" dirty="0"/>
              <a:t>Le FRFS a 2 axes stratégiques </a:t>
            </a:r>
            <a:r>
              <a:rPr lang="fr-FR" sz="2900" dirty="0"/>
              <a:t>: le WISD et </a:t>
            </a:r>
            <a:r>
              <a:rPr lang="fr-FR" sz="2900" dirty="0" err="1"/>
              <a:t>Welbio</a:t>
            </a:r>
            <a:r>
              <a:rPr lang="fr-FR" sz="2900" dirty="0"/>
              <a:t>. </a:t>
            </a:r>
            <a:r>
              <a:rPr lang="fr-FR" sz="2900" b="1" dirty="0"/>
              <a:t>Financement du WISD :  </a:t>
            </a:r>
            <a:r>
              <a:rPr lang="fr-FR" sz="2900" dirty="0"/>
              <a:t>3 tranches de 10 Millions € sur 3 années budgétaires différentes : 2012, 2013, 2014. Total : 30 millions €</a:t>
            </a:r>
            <a:r>
              <a:rPr lang="fr-FR" sz="2900" dirty="0" smtClean="0"/>
              <a:t>.</a:t>
            </a:r>
          </a:p>
          <a:p>
            <a:pPr lvl="0"/>
            <a:r>
              <a:rPr lang="fr-FR" sz="2900" b="1" dirty="0" smtClean="0"/>
              <a:t>Mai 2016:</a:t>
            </a:r>
            <a:r>
              <a:rPr lang="fr-FR" sz="2900" dirty="0" smtClean="0"/>
              <a:t> nouvelle convention cadre permettant des transferts entre WISD et </a:t>
            </a:r>
            <a:r>
              <a:rPr lang="fr-FR" sz="2900" dirty="0" err="1" smtClean="0"/>
              <a:t>Welbio</a:t>
            </a:r>
            <a:r>
              <a:rPr lang="fr-FR" sz="2900" dirty="0" smtClean="0"/>
              <a:t>. Définition DD élargie.</a:t>
            </a:r>
          </a:p>
          <a:p>
            <a:pPr lvl="0"/>
            <a:r>
              <a:rPr lang="fr-FR" sz="2900" b="1" dirty="0" smtClean="0"/>
              <a:t>Déc 2016:</a:t>
            </a:r>
            <a:r>
              <a:rPr lang="fr-FR" sz="2900" dirty="0" smtClean="0"/>
              <a:t> appel à projet WISD </a:t>
            </a:r>
            <a:r>
              <a:rPr lang="fr-FR" sz="2900" dirty="0" smtClean="0">
                <a:sym typeface="Wingdings" panose="05000000000000000000" pitchFamily="2" charset="2"/>
              </a:rPr>
              <a:t> 12 projets sélectionnés (sur 56)  5 millions. Pas de volonté de relancer d’autres appels à projets  25 millions disponibles pour recherches </a:t>
            </a:r>
            <a:r>
              <a:rPr lang="fr-FR" sz="2900" dirty="0" err="1" smtClean="0">
                <a:sym typeface="Wingdings" panose="05000000000000000000" pitchFamily="2" charset="2"/>
              </a:rPr>
              <a:t>Welbio</a:t>
            </a:r>
            <a:r>
              <a:rPr lang="fr-FR" sz="2900" dirty="0" smtClean="0">
                <a:sym typeface="Wingdings" panose="05000000000000000000" pitchFamily="2" charset="2"/>
              </a:rPr>
              <a:t> (jusque là non utilisés… Mais depuis, l’enveloppe se vide!)</a:t>
            </a:r>
          </a:p>
          <a:p>
            <a:pPr lvl="0"/>
            <a:r>
              <a:rPr lang="fr-FR" sz="2900" b="1" dirty="0" smtClean="0">
                <a:sym typeface="Wingdings" panose="05000000000000000000" pitchFamily="2" charset="2"/>
              </a:rPr>
              <a:t>Juin 2017:</a:t>
            </a:r>
            <a:r>
              <a:rPr lang="fr-FR" sz="2900" dirty="0" smtClean="0">
                <a:sym typeface="Wingdings" panose="05000000000000000000" pitchFamily="2" charset="2"/>
              </a:rPr>
              <a:t> changement de ministre. Pierre-Yves </a:t>
            </a:r>
            <a:r>
              <a:rPr lang="fr-FR" sz="2900" dirty="0" err="1" smtClean="0">
                <a:sym typeface="Wingdings" panose="05000000000000000000" pitchFamily="2" charset="2"/>
              </a:rPr>
              <a:t>Jéholet</a:t>
            </a:r>
            <a:r>
              <a:rPr lang="fr-FR" sz="2900" dirty="0" smtClean="0">
                <a:sym typeface="Wingdings" panose="05000000000000000000" pitchFamily="2" charset="2"/>
              </a:rPr>
              <a:t> conforte cette situation.</a:t>
            </a:r>
          </a:p>
          <a:p>
            <a:pPr lvl="0"/>
            <a:endParaRPr lang="fr-FR" sz="2900" dirty="0" smtClean="0">
              <a:sym typeface="Wingdings" panose="05000000000000000000" pitchFamily="2" charset="2"/>
            </a:endParaRPr>
          </a:p>
          <a:p>
            <a:pPr lvl="0"/>
            <a:endParaRPr lang="fr-FR" sz="2900" dirty="0" smtClean="0">
              <a:sym typeface="Wingdings" panose="05000000000000000000" pitchFamily="2" charset="2"/>
            </a:endParaRPr>
          </a:p>
          <a:p>
            <a:pPr lvl="0"/>
            <a:endParaRPr lang="fr-FR" sz="2900" dirty="0"/>
          </a:p>
          <a:p>
            <a:pPr marL="0" indent="0">
              <a:buNone/>
            </a:pPr>
            <a:endParaRPr lang="fr-FR" sz="200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2"/>
          </p:nvPr>
        </p:nvSpPr>
        <p:spPr>
          <a:solidFill>
            <a:schemeClr val="bg2">
              <a:lumMod val="90000"/>
            </a:schemeClr>
          </a:solidFill>
        </p:spPr>
        <p:txBody>
          <a:bodyPr/>
          <a:lstStyle/>
          <a:p>
            <a:r>
              <a:rPr lang="fr-FR" sz="2000" b="1" dirty="0"/>
              <a:t>Rappel d’une alliance ponctuelle en avril 2017:</a:t>
            </a:r>
          </a:p>
          <a:p>
            <a:r>
              <a:rPr lang="fr-FR" sz="1800" dirty="0"/>
              <a:t>Carte blanche co-signée par 16 académiques et 8 associatifs, qui finalement n’a été publiée que sur le site d’Associations 21 + courrier au </a:t>
            </a:r>
            <a:r>
              <a:rPr lang="fr-FR" sz="1800" dirty="0" smtClean="0"/>
              <a:t>Fonds pour la Recherche Fondamentale Stratégique </a:t>
            </a:r>
            <a:r>
              <a:rPr lang="fr-FR" sz="1800" dirty="0">
                <a:sym typeface="Wingdings" panose="05000000000000000000" pitchFamily="2" charset="2"/>
              </a:rPr>
              <a:t> réponse = fin de non recevoir!</a:t>
            </a:r>
          </a:p>
          <a:p>
            <a:endParaRPr lang="fr-FR" dirty="0" smtClean="0"/>
          </a:p>
          <a:p>
            <a:r>
              <a:rPr lang="fr-FR" sz="1800" dirty="0" smtClean="0">
                <a:sym typeface="Wingdings" panose="05000000000000000000" pitchFamily="2" charset="2"/>
              </a:rPr>
              <a:t> </a:t>
            </a:r>
            <a:r>
              <a:rPr lang="fr-FR" sz="1800" b="1" i="1" dirty="0" smtClean="0">
                <a:sym typeface="Wingdings" panose="05000000000000000000" pitchFamily="2" charset="2"/>
              </a:rPr>
              <a:t>Plus de pression citoyenne / de la société civile est nécessaire pour réorienter le financement de la recherche en Wallonie!</a:t>
            </a:r>
            <a:endParaRPr lang="fr-FR" sz="1800" b="1" i="1" dirty="0"/>
          </a:p>
        </p:txBody>
      </p:sp>
    </p:spTree>
    <p:extLst>
      <p:ext uri="{BB962C8B-B14F-4D97-AF65-F5344CB8AC3E}">
        <p14:creationId xmlns:p14="http://schemas.microsoft.com/office/powerpoint/2010/main" val="3538308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BE" sz="3600" b="1" dirty="0" smtClean="0"/>
              <a:t>Forum </a:t>
            </a:r>
            <a:r>
              <a:rPr lang="fr-BE" sz="3600" b="1" dirty="0" err="1" smtClean="0"/>
              <a:t>assocs-acad</a:t>
            </a:r>
            <a:r>
              <a:rPr lang="fr-BE" sz="3600" b="1" dirty="0" smtClean="0"/>
              <a:t> /09</a:t>
            </a:r>
            <a:endParaRPr lang="fr-BE" sz="3600" b="1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317256"/>
            <a:ext cx="3772669" cy="1151126"/>
          </a:xfrm>
          <a:prstGeom prst="rect">
            <a:avLst/>
          </a:prstGeom>
        </p:spPr>
      </p:pic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440915"/>
            <a:ext cx="8229600" cy="4525963"/>
          </a:xfrm>
          <a:gradFill flip="none" rotWithShape="1">
            <a:gsLst>
              <a:gs pos="0">
                <a:schemeClr val="accent6">
                  <a:lumMod val="5000"/>
                  <a:lumOff val="95000"/>
                </a:schemeClr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chemeClr val="accent6">
                <a:lumMod val="40000"/>
                <a:lumOff val="60000"/>
                <a:alpha val="99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b="1" dirty="0" smtClean="0"/>
              <a:t>Etapes déjà franchies:</a:t>
            </a:r>
          </a:p>
          <a:p>
            <a:pPr marL="0" indent="0">
              <a:buNone/>
            </a:pPr>
            <a:r>
              <a:rPr lang="fr-FR" sz="2200" b="1" dirty="0" smtClean="0"/>
              <a:t>4 </a:t>
            </a:r>
            <a:r>
              <a:rPr lang="fr-FR" sz="2200" b="1" dirty="0"/>
              <a:t>septembre 2018: </a:t>
            </a:r>
            <a:r>
              <a:rPr lang="fr-FR" sz="2200" b="1" dirty="0" smtClean="0"/>
              <a:t>1ère </a:t>
            </a:r>
            <a:r>
              <a:rPr lang="fr-FR" sz="2200" b="1" dirty="0"/>
              <a:t>réunion </a:t>
            </a:r>
            <a:r>
              <a:rPr lang="fr-FR" sz="2200" b="1" dirty="0" smtClean="0"/>
              <a:t>associations-académiques </a:t>
            </a:r>
            <a:r>
              <a:rPr lang="fr-FR" sz="2200" dirty="0" smtClean="0"/>
              <a:t>à LLN </a:t>
            </a:r>
            <a:r>
              <a:rPr lang="fr-FR" sz="2200" dirty="0" smtClean="0">
                <a:sym typeface="Wingdings" panose="05000000000000000000" pitchFamily="2" charset="2"/>
              </a:rPr>
              <a:t> 6 académiques, 3 </a:t>
            </a:r>
            <a:r>
              <a:rPr lang="fr-FR" sz="2200" dirty="0" err="1" smtClean="0">
                <a:sym typeface="Wingdings" panose="05000000000000000000" pitchFamily="2" charset="2"/>
              </a:rPr>
              <a:t>assocs</a:t>
            </a:r>
            <a:r>
              <a:rPr lang="fr-FR" sz="2200" dirty="0" smtClean="0">
                <a:sym typeface="Wingdings" panose="05000000000000000000" pitchFamily="2" charset="2"/>
              </a:rPr>
              <a:t>. Définition des objectifs, intention d’un questionnaire sur les attentes des </a:t>
            </a:r>
            <a:r>
              <a:rPr lang="fr-FR" sz="2200" dirty="0" err="1" smtClean="0">
                <a:sym typeface="Wingdings" panose="05000000000000000000" pitchFamily="2" charset="2"/>
              </a:rPr>
              <a:t>assocs</a:t>
            </a:r>
            <a:r>
              <a:rPr lang="fr-FR" sz="2200" dirty="0" smtClean="0">
                <a:sym typeface="Wingdings" panose="05000000000000000000" pitchFamily="2" charset="2"/>
              </a:rPr>
              <a:t>.</a:t>
            </a:r>
          </a:p>
          <a:p>
            <a:pPr marL="0" indent="0">
              <a:buNone/>
            </a:pPr>
            <a:r>
              <a:rPr lang="fr-FR" sz="2200" b="1" dirty="0" smtClean="0">
                <a:sym typeface="Wingdings" panose="05000000000000000000" pitchFamily="2" charset="2"/>
              </a:rPr>
              <a:t>26 Septembre:</a:t>
            </a:r>
            <a:r>
              <a:rPr lang="fr-FR" sz="2200" dirty="0" smtClean="0">
                <a:sym typeface="Wingdings" panose="05000000000000000000" pitchFamily="2" charset="2"/>
              </a:rPr>
              <a:t> envoi du questionnaire. 20/11: 26 réponses. Poursuite  06/12/18.</a:t>
            </a:r>
          </a:p>
          <a:p>
            <a:pPr marL="0" indent="0">
              <a:buNone/>
            </a:pPr>
            <a:r>
              <a:rPr lang="fr-FR" sz="2200" b="1" dirty="0" smtClean="0">
                <a:sym typeface="Wingdings" panose="05000000000000000000" pitchFamily="2" charset="2"/>
              </a:rPr>
              <a:t>Novembre:</a:t>
            </a:r>
            <a:r>
              <a:rPr lang="fr-FR" sz="2200" dirty="0" smtClean="0">
                <a:sym typeface="Wingdings" panose="05000000000000000000" pitchFamily="2" charset="2"/>
              </a:rPr>
              <a:t> liste chercheurs/recherches pour témoignages. 15/11: 35 recherches croisées + quelques autres recherches d’intérêt DD/Transition.</a:t>
            </a:r>
            <a:endParaRPr lang="fr-FR" dirty="0" smtClean="0"/>
          </a:p>
          <a:p>
            <a:pPr marL="0" indent="0">
              <a:buNone/>
            </a:pPr>
            <a:r>
              <a:rPr lang="fr-FR" b="1" dirty="0" smtClean="0"/>
              <a:t>Prochaines étapes: </a:t>
            </a:r>
          </a:p>
          <a:p>
            <a:pPr marL="0" indent="0">
              <a:buNone/>
            </a:pPr>
            <a:r>
              <a:rPr lang="fr-FR" sz="2400" b="1" dirty="0" smtClean="0"/>
              <a:t>Prochaines réunions Transition </a:t>
            </a:r>
            <a:r>
              <a:rPr lang="fr-FR" sz="2400" b="1" dirty="0" err="1" smtClean="0"/>
              <a:t>Now</a:t>
            </a:r>
            <a:r>
              <a:rPr lang="fr-FR" sz="2400" b="1" dirty="0" smtClean="0"/>
              <a:t>/assises :</a:t>
            </a:r>
          </a:p>
          <a:p>
            <a:pPr>
              <a:lnSpc>
                <a:spcPct val="120000"/>
              </a:lnSpc>
            </a:pPr>
            <a:r>
              <a:rPr lang="pt-BR" sz="2000" dirty="0" smtClean="0"/>
              <a:t>Je </a:t>
            </a:r>
            <a:r>
              <a:rPr lang="pt-BR" sz="2000" dirty="0"/>
              <a:t>6/12 (BXL) : 14h-16h30</a:t>
            </a:r>
          </a:p>
          <a:p>
            <a:pPr>
              <a:lnSpc>
                <a:spcPct val="120000"/>
              </a:lnSpc>
            </a:pPr>
            <a:r>
              <a:rPr lang="pt-BR" sz="2000" dirty="0" smtClean="0"/>
              <a:t>Je </a:t>
            </a:r>
            <a:r>
              <a:rPr lang="pt-BR" sz="2000" dirty="0"/>
              <a:t>10/01 (BXL) : 10h-12h30</a:t>
            </a:r>
          </a:p>
          <a:p>
            <a:pPr>
              <a:lnSpc>
                <a:spcPct val="120000"/>
              </a:lnSpc>
            </a:pPr>
            <a:r>
              <a:rPr lang="pt-BR" sz="2000" dirty="0" smtClean="0"/>
              <a:t>Ma </a:t>
            </a:r>
            <a:r>
              <a:rPr lang="pt-BR" sz="2000" dirty="0"/>
              <a:t>5/02 (BXL) : 14h-16h30</a:t>
            </a:r>
          </a:p>
          <a:p>
            <a:pPr>
              <a:lnSpc>
                <a:spcPct val="120000"/>
              </a:lnSpc>
            </a:pPr>
            <a:r>
              <a:rPr lang="pt-BR" sz="2000" dirty="0" smtClean="0"/>
              <a:t>Je </a:t>
            </a:r>
            <a:r>
              <a:rPr lang="pt-BR" sz="2000" dirty="0"/>
              <a:t>28/02 (Mundo N) : </a:t>
            </a:r>
            <a:r>
              <a:rPr lang="pt-BR" sz="2000" dirty="0" smtClean="0"/>
              <a:t>14h-16h30</a:t>
            </a:r>
            <a:endParaRPr lang="fr-FR" b="1" dirty="0"/>
          </a:p>
          <a:p>
            <a:pPr marL="0" indent="0">
              <a:buNone/>
            </a:pPr>
            <a:r>
              <a:rPr lang="fr-FR" sz="2300" b="1" dirty="0" smtClean="0"/>
              <a:t>Séminaire DD/Transition </a:t>
            </a:r>
            <a:r>
              <a:rPr lang="fr-FR" sz="2300" b="1" dirty="0" err="1" smtClean="0"/>
              <a:t>org</a:t>
            </a:r>
            <a:r>
              <a:rPr lang="fr-FR" sz="2300" b="1" dirty="0" smtClean="0"/>
              <a:t>. EFDD/IDD: </a:t>
            </a:r>
            <a:r>
              <a:rPr lang="fr-FR" sz="2300" dirty="0" smtClean="0"/>
              <a:t>samedi 19 janvier 2019</a:t>
            </a:r>
            <a:endParaRPr lang="fr-FR" sz="2300" dirty="0" smtClean="0"/>
          </a:p>
        </p:txBody>
      </p:sp>
    </p:spTree>
    <p:extLst>
      <p:ext uri="{BB962C8B-B14F-4D97-AF65-F5344CB8AC3E}">
        <p14:creationId xmlns:p14="http://schemas.microsoft.com/office/powerpoint/2010/main" val="341432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1842</TotalTime>
  <Words>881</Words>
  <Application>Microsoft Office PowerPoint</Application>
  <PresentationFormat>Affichage à l'écran (4:3)</PresentationFormat>
  <Paragraphs>234</Paragraphs>
  <Slides>14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Wingdings</vt:lpstr>
      <vt:lpstr>Thème Office</vt:lpstr>
      <vt:lpstr>Forum assocs-acad /01</vt:lpstr>
      <vt:lpstr>Forum assocs-acad /02</vt:lpstr>
      <vt:lpstr>Membres d’Associations 21</vt:lpstr>
      <vt:lpstr>Forum assocs-acad /04</vt:lpstr>
      <vt:lpstr>Forum assocs-acad /05</vt:lpstr>
      <vt:lpstr>Forum assocs-acad /06</vt:lpstr>
      <vt:lpstr>Forum assocs-acad /07</vt:lpstr>
      <vt:lpstr>Forum assocs-acad-1/08</vt:lpstr>
      <vt:lpstr>Forum assocs-acad /09</vt:lpstr>
      <vt:lpstr>Forum assocs-acad /10</vt:lpstr>
      <vt:lpstr>Forum assocs-acad /11</vt:lpstr>
      <vt:lpstr>Forum assocs-acad /12</vt:lpstr>
      <vt:lpstr>Forum assocs-acad /13</vt:lpstr>
      <vt:lpstr>Séminaire EFDD/IDD 19/01/19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Associations 21 AG 7/12/12</dc:title>
  <dc:creator>Associations21</dc:creator>
  <cp:lastModifiedBy>Antoinette Brouyaux</cp:lastModifiedBy>
  <cp:revision>234</cp:revision>
  <cp:lastPrinted>2017-11-16T10:11:45Z</cp:lastPrinted>
  <dcterms:created xsi:type="dcterms:W3CDTF">2012-12-06T18:28:35Z</dcterms:created>
  <dcterms:modified xsi:type="dcterms:W3CDTF">2018-11-27T11:37:19Z</dcterms:modified>
</cp:coreProperties>
</file>